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317" r:id="rId4"/>
    <p:sldId id="267" r:id="rId5"/>
    <p:sldId id="325" r:id="rId6"/>
    <p:sldId id="326" r:id="rId7"/>
    <p:sldId id="331" r:id="rId8"/>
    <p:sldId id="332" r:id="rId9"/>
    <p:sldId id="334" r:id="rId10"/>
    <p:sldId id="333"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27" r:id="rId25"/>
    <p:sldId id="328" r:id="rId26"/>
    <p:sldId id="324" r:id="rId27"/>
    <p:sldId id="329" r:id="rId28"/>
    <p:sldId id="313" r:id="rId29"/>
    <p:sldId id="314"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Shahidul Islam" initials="MSI" lastIdx="1" clrIdx="0">
    <p:extLst>
      <p:ext uri="{19B8F6BF-5375-455C-9EA6-DF929625EA0E}">
        <p15:presenceInfo xmlns:p15="http://schemas.microsoft.com/office/powerpoint/2012/main" userId="84768ae867bec3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4" autoAdjust="0"/>
    <p:restoredTop sz="94660"/>
  </p:normalViewPr>
  <p:slideViewPr>
    <p:cSldViewPr snapToGrid="0">
      <p:cViewPr varScale="1">
        <p:scale>
          <a:sx n="76" d="100"/>
          <a:sy n="76" d="100"/>
        </p:scale>
        <p:origin x="12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8205A-C81D-46E7-ABCA-8A6E9EA6A03A}"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3F120-16DF-436E-99E1-F7DE3B38665E}" type="slidenum">
              <a:rPr lang="en-US" smtClean="0"/>
              <a:t>‹#›</a:t>
            </a:fld>
            <a:endParaRPr lang="en-US"/>
          </a:p>
        </p:txBody>
      </p:sp>
    </p:spTree>
    <p:extLst>
      <p:ext uri="{BB962C8B-B14F-4D97-AF65-F5344CB8AC3E}">
        <p14:creationId xmlns:p14="http://schemas.microsoft.com/office/powerpoint/2010/main" val="569728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83F120-16DF-436E-99E1-F7DE3B38665E}" type="slidenum">
              <a:rPr lang="en-US" smtClean="0"/>
              <a:t>19</a:t>
            </a:fld>
            <a:endParaRPr lang="en-US"/>
          </a:p>
        </p:txBody>
      </p:sp>
    </p:spTree>
    <p:extLst>
      <p:ext uri="{BB962C8B-B14F-4D97-AF65-F5344CB8AC3E}">
        <p14:creationId xmlns:p14="http://schemas.microsoft.com/office/powerpoint/2010/main" val="371844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83F120-16DF-436E-99E1-F7DE3B38665E}" type="slidenum">
              <a:rPr lang="en-US" smtClean="0"/>
              <a:t>23</a:t>
            </a:fld>
            <a:endParaRPr lang="en-US"/>
          </a:p>
        </p:txBody>
      </p:sp>
    </p:spTree>
    <p:extLst>
      <p:ext uri="{BB962C8B-B14F-4D97-AF65-F5344CB8AC3E}">
        <p14:creationId xmlns:p14="http://schemas.microsoft.com/office/powerpoint/2010/main" val="2261031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128C1E-C4F5-4C12-B227-82515F9BF5F3}" type="datetimeFigureOut">
              <a:rPr lang="en-US" smtClean="0"/>
              <a:t>8/26/2019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27589817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28C1E-C4F5-4C12-B227-82515F9BF5F3}" type="datetimeFigureOut">
              <a:rPr lang="en-US" smtClean="0"/>
              <a:t>8/26/2019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356640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28C1E-C4F5-4C12-B227-82515F9BF5F3}" type="datetimeFigureOut">
              <a:rPr lang="en-US" smtClean="0"/>
              <a:t>8/26/2019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65454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28C1E-C4F5-4C12-B227-82515F9BF5F3}" type="datetimeFigureOut">
              <a:rPr lang="en-US" smtClean="0"/>
              <a:t>8/26/2019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35622685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128C1E-C4F5-4C12-B227-82515F9BF5F3}" type="datetimeFigureOut">
              <a:rPr lang="en-US" smtClean="0"/>
              <a:t>8/26/2019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2301043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128C1E-C4F5-4C12-B227-82515F9BF5F3}" type="datetimeFigureOut">
              <a:rPr lang="en-US" smtClean="0"/>
              <a:t>8/26/2019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14497024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128C1E-C4F5-4C12-B227-82515F9BF5F3}" type="datetimeFigureOut">
              <a:rPr lang="en-US" smtClean="0"/>
              <a:t>8/26/2019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133991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128C1E-C4F5-4C12-B227-82515F9BF5F3}" type="datetimeFigureOut">
              <a:rPr lang="en-US" smtClean="0"/>
              <a:t>8/26/2019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255416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28C1E-C4F5-4C12-B227-82515F9BF5F3}" type="datetimeFigureOut">
              <a:rPr lang="en-US" smtClean="0"/>
              <a:t>8/26/2019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1871493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128C1E-C4F5-4C12-B227-82515F9BF5F3}" type="datetimeFigureOut">
              <a:rPr lang="en-US" smtClean="0"/>
              <a:t>8/26/2019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79966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8128C1E-C4F5-4C12-B227-82515F9BF5F3}" type="datetimeFigureOut">
              <a:rPr lang="en-US" smtClean="0"/>
              <a:t>8/26/2019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7FDE5D-E8E1-4DA5-89F0-35BD5236362A}" type="slidenum">
              <a:rPr lang="en-US" smtClean="0"/>
              <a:t>‹#›</a:t>
            </a:fld>
            <a:endParaRPr lang="en-US"/>
          </a:p>
        </p:txBody>
      </p:sp>
    </p:spTree>
    <p:extLst>
      <p:ext uri="{BB962C8B-B14F-4D97-AF65-F5344CB8AC3E}">
        <p14:creationId xmlns:p14="http://schemas.microsoft.com/office/powerpoint/2010/main" val="77766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28C1E-C4F5-4C12-B227-82515F9BF5F3}" type="datetimeFigureOut">
              <a:rPr lang="en-US" smtClean="0"/>
              <a:t>8/26/2019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FDE5D-E8E1-4DA5-89F0-35BD5236362A}" type="slidenum">
              <a:rPr lang="en-US" smtClean="0"/>
              <a:t>‹#›</a:t>
            </a:fld>
            <a:endParaRPr lang="en-US"/>
          </a:p>
        </p:txBody>
      </p:sp>
    </p:spTree>
    <p:extLst>
      <p:ext uri="{BB962C8B-B14F-4D97-AF65-F5344CB8AC3E}">
        <p14:creationId xmlns:p14="http://schemas.microsoft.com/office/powerpoint/2010/main" val="3285004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scholar.google.com/scholar?oi=bibs&amp;cluster=15787725074604551938&amp;btnI=1&amp;hl=e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926277" y="546265"/>
            <a:ext cx="9975980" cy="6063198"/>
          </a:xfrm>
          <a:prstGeom prst="rect">
            <a:avLst/>
          </a:prstGeom>
        </p:spPr>
        <p:txBody>
          <a:bodyPr wrap="square">
            <a:spAutoFit/>
          </a:bodyPr>
          <a:lstStyle/>
          <a:p>
            <a:pPr algn="ctr"/>
            <a:endParaRPr lang="en-US" sz="24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3600" dirty="0"/>
              <a:t>Human Detection and Tracking using HOG for Action</a:t>
            </a:r>
          </a:p>
          <a:p>
            <a:pPr algn="ctr"/>
            <a:r>
              <a:rPr lang="en-US" sz="3600" dirty="0"/>
              <a:t>Recognition</a:t>
            </a:r>
            <a:r>
              <a:rPr lang="en-US" sz="1200" b="1" dirty="0" smtClean="0">
                <a:effectLst/>
                <a:latin typeface="Times New Roman" panose="02020603050405020304" pitchFamily="18" charset="0"/>
                <a:ea typeface="Times New Roman" panose="02020603050405020304" pitchFamily="18" charset="0"/>
              </a:rPr>
              <a:t> </a:t>
            </a:r>
            <a:endParaRPr lang="en-US" sz="1200" dirty="0" smtClean="0">
              <a:effectLst/>
              <a:latin typeface="Times New Roman" panose="02020603050405020304" pitchFamily="18" charset="0"/>
              <a:ea typeface="Times New Roman" panose="02020603050405020304" pitchFamily="18" charset="0"/>
            </a:endParaRPr>
          </a:p>
          <a:p>
            <a:pPr algn="ctr"/>
            <a:r>
              <a:rPr lang="en-US" sz="1200" b="1" dirty="0" smtClean="0">
                <a:effectLst/>
                <a:latin typeface="Times New Roman" panose="02020603050405020304" pitchFamily="18" charset="0"/>
                <a:ea typeface="Times New Roman" panose="02020603050405020304" pitchFamily="18" charset="0"/>
              </a:rPr>
              <a:t> </a:t>
            </a:r>
            <a:endParaRPr lang="en-US" sz="1200" dirty="0" smtClean="0">
              <a:effectLst/>
              <a:latin typeface="Times New Roman" panose="02020603050405020304" pitchFamily="18" charset="0"/>
              <a:ea typeface="Times New Roman" panose="02020603050405020304" pitchFamily="18" charset="0"/>
            </a:endParaRPr>
          </a:p>
          <a:p>
            <a:r>
              <a:rPr lang="en-US" sz="1200" b="1" dirty="0" smtClean="0">
                <a:effectLst/>
                <a:latin typeface="Times New Roman" panose="02020603050405020304" pitchFamily="18" charset="0"/>
                <a:ea typeface="Times New Roman" panose="02020603050405020304" pitchFamily="18" charset="0"/>
              </a:rPr>
              <a:t> </a:t>
            </a:r>
            <a:endParaRPr lang="en-US" sz="1200" dirty="0" smtClean="0">
              <a:effectLst/>
              <a:latin typeface="Times New Roman" panose="02020603050405020304" pitchFamily="18" charset="0"/>
              <a:ea typeface="Times New Roman" panose="02020603050405020304" pitchFamily="18" charset="0"/>
            </a:endParaRPr>
          </a:p>
          <a:p>
            <a:pPr algn="ctr"/>
            <a:r>
              <a:rPr lang="en-US" sz="1200" b="1" dirty="0" smtClean="0">
                <a:effectLst/>
                <a:latin typeface="Times New Roman" panose="02020603050405020304" pitchFamily="18" charset="0"/>
                <a:ea typeface="Times New Roman" panose="02020603050405020304" pitchFamily="18" charset="0"/>
              </a:rPr>
              <a:t> </a:t>
            </a:r>
            <a:endParaRPr lang="en-US" sz="1200" dirty="0" smtClean="0">
              <a:effectLst/>
              <a:latin typeface="Times New Roman" panose="02020603050405020304" pitchFamily="18"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r>
              <a:rPr lang="en-US" sz="1600" i="1" dirty="0" smtClean="0">
                <a:latin typeface="Bahnschrift Light" panose="020B0502040204020203" pitchFamily="34" charset="0"/>
              </a:rPr>
              <a:t>International </a:t>
            </a:r>
            <a:r>
              <a:rPr lang="en-US" sz="1600" i="1" dirty="0">
                <a:latin typeface="Bahnschrift Light" panose="020B0502040204020203" pitchFamily="34" charset="0"/>
              </a:rPr>
              <a:t>Conference on Computational Intelligence and Data Science (ICCIDS 2018)</a:t>
            </a:r>
            <a:endParaRPr lang="en-US" sz="1600" b="1" i="1" dirty="0" smtClean="0">
              <a:effectLst/>
              <a:latin typeface="Bahnschrift Light" panose="020B0502040204020203" pitchFamily="34"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r>
              <a:rPr lang="en-US" sz="1200" dirty="0" smtClean="0"/>
              <a:t>Seemanthini </a:t>
            </a:r>
            <a:r>
              <a:rPr lang="en-US" sz="1200" dirty="0"/>
              <a:t>Ka , Dr.Manjunath.S.Sb a Assistant Professor, DSATM,Bangalore </a:t>
            </a:r>
            <a:r>
              <a:rPr lang="en-US" sz="1200" dirty="0" smtClean="0"/>
              <a:t>and</a:t>
            </a:r>
          </a:p>
          <a:p>
            <a:pPr algn="ctr"/>
            <a:r>
              <a:rPr lang="en-US" sz="1200" dirty="0" smtClean="0"/>
              <a:t> </a:t>
            </a:r>
            <a:r>
              <a:rPr lang="en-US" sz="1200" dirty="0"/>
              <a:t>560082,India b Professor, DSATM,Bangalore and 560082,India</a:t>
            </a:r>
            <a:endParaRPr lang="en-US" sz="1200" b="1" dirty="0">
              <a:latin typeface="Times New Roman" panose="02020603050405020304" pitchFamily="18"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endParaRPr lang="en-US" sz="1200" b="1" dirty="0">
              <a:latin typeface="Times New Roman" panose="02020603050405020304" pitchFamily="18"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endParaRPr lang="en-US" sz="1200" b="1" dirty="0">
              <a:latin typeface="Times New Roman" panose="02020603050405020304" pitchFamily="18"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endParaRPr lang="en-US" sz="1200" b="1" dirty="0">
              <a:latin typeface="Times New Roman" panose="02020603050405020304" pitchFamily="18" charset="0"/>
              <a:ea typeface="Times New Roman" panose="02020603050405020304" pitchFamily="18" charset="0"/>
            </a:endParaRPr>
          </a:p>
          <a:p>
            <a:pPr algn="ctr"/>
            <a:endParaRPr lang="en-US" sz="1200" b="1" dirty="0" smtClean="0">
              <a:effectLst/>
              <a:latin typeface="Times New Roman" panose="02020603050405020304" pitchFamily="18" charset="0"/>
              <a:ea typeface="Times New Roman" panose="02020603050405020304" pitchFamily="18" charset="0"/>
            </a:endParaRPr>
          </a:p>
          <a:p>
            <a:pPr algn="ctr"/>
            <a:r>
              <a:rPr lang="en-US" sz="1200" b="1" dirty="0">
                <a:latin typeface="Times New Roman" panose="02020603050405020304" pitchFamily="18" charset="0"/>
                <a:ea typeface="Times New Roman" panose="02020603050405020304" pitchFamily="18" charset="0"/>
              </a:rPr>
              <a:t>CSE 6239 CV</a:t>
            </a:r>
          </a:p>
          <a:p>
            <a:pPr algn="ctr"/>
            <a:endParaRPr lang="en-US" sz="1200" b="1" dirty="0" smtClean="0">
              <a:effectLst/>
              <a:latin typeface="Times New Roman" panose="02020603050405020304" pitchFamily="18" charset="0"/>
              <a:ea typeface="Times New Roman" panose="02020603050405020304" pitchFamily="18" charset="0"/>
            </a:endParaRPr>
          </a:p>
          <a:p>
            <a:pPr algn="ctr"/>
            <a:r>
              <a:rPr lang="en-US" sz="1200" b="1" dirty="0" smtClean="0">
                <a:effectLst/>
                <a:latin typeface="Times New Roman" panose="02020603050405020304" pitchFamily="18" charset="0"/>
                <a:ea typeface="Times New Roman" panose="02020603050405020304" pitchFamily="18" charset="0"/>
              </a:rPr>
              <a:t> </a:t>
            </a:r>
            <a:endParaRPr lang="en-US" sz="1200" dirty="0" smtClean="0">
              <a:effectLst/>
              <a:latin typeface="Times New Roman" panose="02020603050405020304" pitchFamily="18" charset="0"/>
              <a:ea typeface="Times New Roman" panose="02020603050405020304" pitchFamily="18" charset="0"/>
            </a:endParaRPr>
          </a:p>
          <a:p>
            <a:pPr algn="ctr">
              <a:lnSpc>
                <a:spcPct val="150000"/>
              </a:lnSpc>
            </a:pPr>
            <a:endParaRPr lang="en-US" sz="1600" b="0" dirty="0" smtClean="0">
              <a:effectLst/>
              <a:latin typeface="Times New Roman" panose="02020603050405020304" pitchFamily="18" charset="0"/>
              <a:ea typeface="Times New Roman" panose="02020603050405020304" pitchFamily="18" charset="0"/>
            </a:endParaRPr>
          </a:p>
          <a:p>
            <a:pPr algn="ctr">
              <a:lnSpc>
                <a:spcPct val="150000"/>
              </a:lnSpc>
            </a:pPr>
            <a:r>
              <a:rPr lang="en-US" sz="1600" b="0" dirty="0" smtClean="0">
                <a:effectLst/>
                <a:latin typeface="Times New Roman" panose="02020603050405020304" pitchFamily="18" charset="0"/>
                <a:ea typeface="Times New Roman" panose="02020603050405020304" pitchFamily="18" charset="0"/>
              </a:rPr>
              <a:t>Md</a:t>
            </a:r>
            <a:r>
              <a:rPr lang="en-US" sz="1600" b="0" dirty="0" smtClean="0">
                <a:effectLst/>
                <a:latin typeface="Times New Roman" panose="02020603050405020304" pitchFamily="18" charset="0"/>
                <a:ea typeface="Times New Roman" panose="02020603050405020304" pitchFamily="18" charset="0"/>
              </a:rPr>
              <a:t>. Shahidul Islam </a:t>
            </a:r>
            <a:endParaRPr lang="en-US" sz="1600" b="1" dirty="0" smtClean="0">
              <a:effectLst/>
              <a:latin typeface="Times New Roman" panose="02020603050405020304" pitchFamily="18" charset="0"/>
              <a:ea typeface="Times New Roman" panose="02020603050405020304" pitchFamily="18" charset="0"/>
            </a:endParaRPr>
          </a:p>
          <a:p>
            <a:pPr algn="ctr">
              <a:lnSpc>
                <a:spcPct val="150000"/>
              </a:lnSpc>
              <a:tabLst>
                <a:tab pos="1933575" algn="l"/>
                <a:tab pos="2797810" algn="ctr"/>
              </a:tabLst>
            </a:pPr>
            <a:r>
              <a:rPr lang="en-US" sz="1600" dirty="0" smtClean="0">
                <a:effectLst/>
                <a:latin typeface="Times New Roman" panose="02020603050405020304" pitchFamily="18" charset="0"/>
                <a:ea typeface="Times New Roman" panose="02020603050405020304" pitchFamily="18" charset="0"/>
              </a:rPr>
              <a:t>Student ID: 1907509</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7895" y="4089400"/>
            <a:ext cx="1292743" cy="1467108"/>
          </a:xfrm>
          <a:prstGeom prst="rect">
            <a:avLst/>
          </a:prstGeom>
        </p:spPr>
      </p:pic>
      <p:sp>
        <p:nvSpPr>
          <p:cNvPr id="3" name="Rectangle 2"/>
          <p:cNvSpPr/>
          <p:nvPr/>
        </p:nvSpPr>
        <p:spPr>
          <a:xfrm>
            <a:off x="3870116" y="361599"/>
            <a:ext cx="4088299" cy="369332"/>
          </a:xfrm>
          <a:prstGeom prst="rect">
            <a:avLst/>
          </a:prstGeom>
        </p:spPr>
        <p:txBody>
          <a:bodyPr wrap="none">
            <a:spAutoFit/>
          </a:bodyPr>
          <a:lstStyle/>
          <a:p>
            <a:r>
              <a:rPr lang="en-US" i="1" dirty="0"/>
              <a:t>CSE 6239 </a:t>
            </a:r>
            <a:r>
              <a:rPr lang="en-US" i="1" dirty="0" smtClean="0"/>
              <a:t>Computer Vision- Januarry 2019</a:t>
            </a:r>
            <a:endParaRPr lang="en-US" i="1" dirty="0"/>
          </a:p>
        </p:txBody>
      </p:sp>
    </p:spTree>
    <p:extLst>
      <p:ext uri="{BB962C8B-B14F-4D97-AF65-F5344CB8AC3E}">
        <p14:creationId xmlns:p14="http://schemas.microsoft.com/office/powerpoint/2010/main" val="2863251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003207" y="97373"/>
            <a:ext cx="2964273" cy="461665"/>
          </a:xfrm>
          <a:prstGeom prst="rect">
            <a:avLst/>
          </a:prstGeom>
        </p:spPr>
        <p:txBody>
          <a:bodyPr wrap="none">
            <a:spAutoFit/>
          </a:bodyPr>
          <a:lstStyle/>
          <a:p>
            <a:r>
              <a:rPr lang="en-US" sz="2400" b="1" dirty="0" smtClean="0">
                <a:solidFill>
                  <a:schemeClr val="accent1"/>
                </a:solidFill>
              </a:rPr>
              <a:t>Graph </a:t>
            </a:r>
            <a:r>
              <a:rPr lang="en-US" sz="2400" b="1" dirty="0">
                <a:solidFill>
                  <a:schemeClr val="accent1"/>
                </a:solidFill>
              </a:rPr>
              <a:t>based segment</a:t>
            </a:r>
          </a:p>
        </p:txBody>
      </p:sp>
      <p:pic>
        <p:nvPicPr>
          <p:cNvPr id="7" name="Picture 6"/>
          <p:cNvPicPr>
            <a:picLocks noChangeAspect="1"/>
          </p:cNvPicPr>
          <p:nvPr/>
        </p:nvPicPr>
        <p:blipFill rotWithShape="1">
          <a:blip r:embed="rId2"/>
          <a:srcRect t="27037" b="19815"/>
          <a:stretch/>
        </p:blipFill>
        <p:spPr>
          <a:xfrm>
            <a:off x="101600" y="1126845"/>
            <a:ext cx="6134100" cy="2445120"/>
          </a:xfrm>
          <a:prstGeom prst="rect">
            <a:avLst/>
          </a:prstGeom>
        </p:spPr>
      </p:pic>
      <p:pic>
        <p:nvPicPr>
          <p:cNvPr id="10" name="Picture 9"/>
          <p:cNvPicPr>
            <a:picLocks noChangeAspect="1"/>
          </p:cNvPicPr>
          <p:nvPr/>
        </p:nvPicPr>
        <p:blipFill rotWithShape="1">
          <a:blip r:embed="rId3"/>
          <a:srcRect l="6250" t="26852" b="18148"/>
          <a:stretch/>
        </p:blipFill>
        <p:spPr>
          <a:xfrm>
            <a:off x="5939243" y="1101445"/>
            <a:ext cx="5557091" cy="2445120"/>
          </a:xfrm>
          <a:prstGeom prst="rect">
            <a:avLst/>
          </a:prstGeom>
        </p:spPr>
      </p:pic>
      <p:pic>
        <p:nvPicPr>
          <p:cNvPr id="11" name="Picture 10"/>
          <p:cNvPicPr>
            <a:picLocks noChangeAspect="1"/>
          </p:cNvPicPr>
          <p:nvPr/>
        </p:nvPicPr>
        <p:blipFill rotWithShape="1">
          <a:blip r:embed="rId4"/>
          <a:srcRect l="49144" t="28148" r="-23" b="6852"/>
          <a:stretch/>
        </p:blipFill>
        <p:spPr>
          <a:xfrm>
            <a:off x="7073138" y="3386197"/>
            <a:ext cx="3289300" cy="3151678"/>
          </a:xfrm>
          <a:prstGeom prst="rect">
            <a:avLst/>
          </a:prstGeom>
        </p:spPr>
      </p:pic>
      <p:pic>
        <p:nvPicPr>
          <p:cNvPr id="13" name="Picture 12"/>
          <p:cNvPicPr>
            <a:picLocks noChangeAspect="1"/>
          </p:cNvPicPr>
          <p:nvPr/>
        </p:nvPicPr>
        <p:blipFill rotWithShape="1">
          <a:blip r:embed="rId4"/>
          <a:srcRect t="28148" r="50890" b="6852"/>
          <a:stretch/>
        </p:blipFill>
        <p:spPr>
          <a:xfrm>
            <a:off x="1124167" y="3255414"/>
            <a:ext cx="3174945" cy="3151678"/>
          </a:xfrm>
          <a:prstGeom prst="rect">
            <a:avLst/>
          </a:prstGeom>
        </p:spPr>
      </p:pic>
      <p:pic>
        <p:nvPicPr>
          <p:cNvPr id="14" name="Picture 13"/>
          <p:cNvPicPr>
            <a:picLocks noChangeAspect="1"/>
          </p:cNvPicPr>
          <p:nvPr/>
        </p:nvPicPr>
        <p:blipFill rotWithShape="1">
          <a:blip r:embed="rId5"/>
          <a:srcRect l="2638" t="82778" r="54167" b="7963"/>
          <a:stretch/>
        </p:blipFill>
        <p:spPr>
          <a:xfrm>
            <a:off x="1148733" y="6407092"/>
            <a:ext cx="2745782" cy="44144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7738" y="6518256"/>
            <a:ext cx="2553056" cy="295316"/>
          </a:xfrm>
          <a:prstGeom prst="rect">
            <a:avLst/>
          </a:prstGeom>
        </p:spPr>
      </p:pic>
    </p:spTree>
    <p:extLst>
      <p:ext uri="{BB962C8B-B14F-4D97-AF65-F5344CB8AC3E}">
        <p14:creationId xmlns:p14="http://schemas.microsoft.com/office/powerpoint/2010/main" val="1763539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003207" y="97373"/>
            <a:ext cx="2964273" cy="461665"/>
          </a:xfrm>
          <a:prstGeom prst="rect">
            <a:avLst/>
          </a:prstGeom>
        </p:spPr>
        <p:txBody>
          <a:bodyPr wrap="none">
            <a:spAutoFit/>
          </a:bodyPr>
          <a:lstStyle/>
          <a:p>
            <a:r>
              <a:rPr lang="en-US" sz="2400" b="1" dirty="0" smtClean="0">
                <a:solidFill>
                  <a:schemeClr val="accent1"/>
                </a:solidFill>
              </a:rPr>
              <a:t>Graph </a:t>
            </a:r>
            <a:r>
              <a:rPr lang="en-US" sz="2400" b="1" dirty="0">
                <a:solidFill>
                  <a:schemeClr val="accent1"/>
                </a:solidFill>
              </a:rPr>
              <a:t>based segment</a:t>
            </a:r>
          </a:p>
        </p:txBody>
      </p:sp>
      <p:pic>
        <p:nvPicPr>
          <p:cNvPr id="4" name="Picture 3"/>
          <p:cNvPicPr>
            <a:picLocks noChangeAspect="1"/>
          </p:cNvPicPr>
          <p:nvPr/>
        </p:nvPicPr>
        <p:blipFill rotWithShape="1">
          <a:blip r:embed="rId2"/>
          <a:srcRect l="6111" t="26482" r="10278" b="22777"/>
          <a:stretch/>
        </p:blipFill>
        <p:spPr>
          <a:xfrm>
            <a:off x="520700" y="1375482"/>
            <a:ext cx="5041900" cy="2294818"/>
          </a:xfrm>
          <a:prstGeom prst="rect">
            <a:avLst/>
          </a:prstGeom>
        </p:spPr>
      </p:pic>
      <p:pic>
        <p:nvPicPr>
          <p:cNvPr id="5" name="Picture 4"/>
          <p:cNvPicPr>
            <a:picLocks noChangeAspect="1"/>
          </p:cNvPicPr>
          <p:nvPr/>
        </p:nvPicPr>
        <p:blipFill rotWithShape="1">
          <a:blip r:embed="rId3"/>
          <a:srcRect l="8889" t="72778" b="11852"/>
          <a:stretch/>
        </p:blipFill>
        <p:spPr>
          <a:xfrm>
            <a:off x="393700" y="3813470"/>
            <a:ext cx="5321300" cy="673274"/>
          </a:xfrm>
          <a:prstGeom prst="rect">
            <a:avLst/>
          </a:prstGeom>
        </p:spPr>
      </p:pic>
      <p:pic>
        <p:nvPicPr>
          <p:cNvPr id="6" name="Picture 5"/>
          <p:cNvPicPr>
            <a:picLocks noChangeAspect="1"/>
          </p:cNvPicPr>
          <p:nvPr/>
        </p:nvPicPr>
        <p:blipFill rotWithShape="1">
          <a:blip r:embed="rId4"/>
          <a:srcRect l="5139" t="35472" r="4027" b="17593"/>
          <a:stretch/>
        </p:blipFill>
        <p:spPr>
          <a:xfrm>
            <a:off x="6008254" y="1739900"/>
            <a:ext cx="5663045" cy="2194632"/>
          </a:xfrm>
          <a:prstGeom prst="rect">
            <a:avLst/>
          </a:prstGeom>
        </p:spPr>
      </p:pic>
      <p:pic>
        <p:nvPicPr>
          <p:cNvPr id="7" name="Picture 6"/>
          <p:cNvPicPr>
            <a:picLocks noChangeAspect="1"/>
          </p:cNvPicPr>
          <p:nvPr/>
        </p:nvPicPr>
        <p:blipFill rotWithShape="1">
          <a:blip r:embed="rId5"/>
          <a:srcRect l="24445" t="48889" r="27222" b="2592"/>
          <a:stretch/>
        </p:blipFill>
        <p:spPr>
          <a:xfrm>
            <a:off x="905718" y="4629914"/>
            <a:ext cx="2854636" cy="2149180"/>
          </a:xfrm>
          <a:prstGeom prst="rect">
            <a:avLst/>
          </a:prstGeom>
        </p:spPr>
      </p:pic>
    </p:spTree>
    <p:extLst>
      <p:ext uri="{BB962C8B-B14F-4D97-AF65-F5344CB8AC3E}">
        <p14:creationId xmlns:p14="http://schemas.microsoft.com/office/powerpoint/2010/main" val="713088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388" t="26667" r="8750"/>
          <a:stretch/>
        </p:blipFill>
        <p:spPr>
          <a:xfrm>
            <a:off x="558800" y="787690"/>
            <a:ext cx="5721350" cy="3708109"/>
          </a:xfrm>
          <a:prstGeom prst="rect">
            <a:avLst/>
          </a:prstGeom>
        </p:spPr>
      </p:pic>
      <p:pic>
        <p:nvPicPr>
          <p:cNvPr id="3" name="Picture 2"/>
          <p:cNvPicPr>
            <a:picLocks noChangeAspect="1"/>
          </p:cNvPicPr>
          <p:nvPr/>
        </p:nvPicPr>
        <p:blipFill rotWithShape="1">
          <a:blip r:embed="rId3"/>
          <a:srcRect l="6111" t="39260" r="32223" b="-1"/>
          <a:stretch/>
        </p:blipFill>
        <p:spPr>
          <a:xfrm>
            <a:off x="5039887" y="3517900"/>
            <a:ext cx="4074377" cy="3009900"/>
          </a:xfrm>
          <a:prstGeom prst="rect">
            <a:avLst/>
          </a:prstGeom>
        </p:spPr>
      </p:pic>
      <p:sp>
        <p:nvSpPr>
          <p:cNvPr id="4" name="Rectangle 3"/>
          <p:cNvSpPr/>
          <p:nvPr/>
        </p:nvSpPr>
        <p:spPr>
          <a:xfrm>
            <a:off x="3986045" y="169651"/>
            <a:ext cx="5805372" cy="461665"/>
          </a:xfrm>
          <a:prstGeom prst="rect">
            <a:avLst/>
          </a:prstGeom>
        </p:spPr>
        <p:txBody>
          <a:bodyPr wrap="none">
            <a:spAutoFit/>
          </a:bodyPr>
          <a:lstStyle/>
          <a:p>
            <a:r>
              <a:rPr lang="en-US" sz="2400" b="1" dirty="0" smtClean="0">
                <a:solidFill>
                  <a:schemeClr val="accent1"/>
                </a:solidFill>
              </a:rPr>
              <a:t>Graph based Image Segmantation algorithm</a:t>
            </a:r>
            <a:endParaRPr lang="en-US" sz="2400" b="1" dirty="0">
              <a:solidFill>
                <a:schemeClr val="accent1"/>
              </a:solidFill>
            </a:endParaRPr>
          </a:p>
        </p:txBody>
      </p:sp>
      <p:pic>
        <p:nvPicPr>
          <p:cNvPr id="5" name="Picture 4"/>
          <p:cNvPicPr>
            <a:picLocks noChangeAspect="1"/>
          </p:cNvPicPr>
          <p:nvPr/>
        </p:nvPicPr>
        <p:blipFill rotWithShape="1">
          <a:blip r:embed="rId3"/>
          <a:srcRect l="65833" t="24444" b="53705"/>
          <a:stretch/>
        </p:blipFill>
        <p:spPr>
          <a:xfrm>
            <a:off x="9114264" y="3517900"/>
            <a:ext cx="3124200" cy="1498600"/>
          </a:xfrm>
          <a:prstGeom prst="rect">
            <a:avLst/>
          </a:prstGeom>
        </p:spPr>
      </p:pic>
      <p:sp>
        <p:nvSpPr>
          <p:cNvPr id="6" name="Rectangle 5"/>
          <p:cNvSpPr/>
          <p:nvPr/>
        </p:nvSpPr>
        <p:spPr>
          <a:xfrm>
            <a:off x="929503" y="5270212"/>
            <a:ext cx="3056542" cy="1077218"/>
          </a:xfrm>
          <a:prstGeom prst="rect">
            <a:avLst/>
          </a:prstGeom>
        </p:spPr>
        <p:txBody>
          <a:bodyPr wrap="none">
            <a:spAutoFit/>
          </a:bodyPr>
          <a:lstStyle/>
          <a:p>
            <a:r>
              <a:rPr lang="en-US" sz="1600" i="1" dirty="0" smtClean="0"/>
              <a:t>Here w(e)= weight between edge</a:t>
            </a:r>
          </a:p>
          <a:p>
            <a:r>
              <a:rPr lang="en-US" sz="1600" i="1" dirty="0" smtClean="0"/>
              <a:t>Ci= initial value </a:t>
            </a:r>
          </a:p>
          <a:p>
            <a:r>
              <a:rPr lang="en-US" sz="1600" i="1" dirty="0" smtClean="0"/>
              <a:t>Cj= initial value</a:t>
            </a:r>
          </a:p>
          <a:p>
            <a:r>
              <a:rPr lang="en-US" sz="1600" i="1" dirty="0" smtClean="0"/>
              <a:t>K= highest node value(here k=100)</a:t>
            </a:r>
          </a:p>
        </p:txBody>
      </p:sp>
    </p:spTree>
    <p:extLst>
      <p:ext uri="{BB962C8B-B14F-4D97-AF65-F5344CB8AC3E}">
        <p14:creationId xmlns:p14="http://schemas.microsoft.com/office/powerpoint/2010/main" val="4130741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704"/>
          <a:stretch/>
        </p:blipFill>
        <p:spPr>
          <a:xfrm>
            <a:off x="1257300" y="825500"/>
            <a:ext cx="9144000" cy="52324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620" y="53053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4154394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778"/>
          <a:stretch/>
        </p:blipFill>
        <p:spPr>
          <a:xfrm>
            <a:off x="1524000" y="1562100"/>
            <a:ext cx="9144000" cy="5295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1857551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778"/>
          <a:stretch/>
        </p:blipFill>
        <p:spPr>
          <a:xfrm>
            <a:off x="1524000" y="1562100"/>
            <a:ext cx="9144000" cy="5295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4031285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518"/>
          <a:stretch/>
        </p:blipFill>
        <p:spPr>
          <a:xfrm>
            <a:off x="1524000" y="1612900"/>
            <a:ext cx="9144000" cy="52451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929485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148"/>
          <a:stretch/>
        </p:blipFill>
        <p:spPr>
          <a:xfrm>
            <a:off x="1524000" y="1587500"/>
            <a:ext cx="9144000" cy="5270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1654452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778"/>
          <a:stretch/>
        </p:blipFill>
        <p:spPr>
          <a:xfrm>
            <a:off x="1524000" y="1562100"/>
            <a:ext cx="9144000" cy="5295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3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354365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22777" b="1"/>
          <a:stretch/>
        </p:blipFill>
        <p:spPr>
          <a:xfrm>
            <a:off x="1524000" y="1562100"/>
            <a:ext cx="9144000" cy="52959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685914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2109850" y="1933658"/>
            <a:ext cx="6096000" cy="3277820"/>
          </a:xfrm>
          <a:prstGeom prst="rect">
            <a:avLst/>
          </a:prstGeom>
        </p:spPr>
        <p:txBody>
          <a:bodyPr>
            <a:spAutoFit/>
          </a:bodyPr>
          <a:lstStyle/>
          <a:p>
            <a:pPr marL="457200" lvl="0" indent="-457200" defTabSz="457200">
              <a:spcBef>
                <a:spcPct val="20000"/>
              </a:spcBef>
              <a:spcAft>
                <a:spcPts val="600"/>
              </a:spcAft>
              <a:buClr>
                <a:srgbClr val="30ACEC">
                  <a:lumMod val="75000"/>
                </a:srgbClr>
              </a:buClr>
              <a:buSzPct val="145000"/>
              <a:buFont typeface="Wingdings" panose="05000000000000000000" pitchFamily="2" charset="2"/>
              <a:buChar char="Ø"/>
            </a:pPr>
            <a:r>
              <a:rPr lang="en-US" sz="2600" dirty="0">
                <a:solidFill>
                  <a:prstClr val="black"/>
                </a:solidFill>
                <a:latin typeface="Times New Roman" panose="02020603050405020304" pitchFamily="18" charset="0"/>
                <a:cs typeface="Times New Roman" panose="02020603050405020304" pitchFamily="18" charset="0"/>
              </a:rPr>
              <a:t>Introduction</a:t>
            </a:r>
          </a:p>
          <a:p>
            <a:pPr marL="457200" lvl="0" indent="-457200" defTabSz="457200">
              <a:spcBef>
                <a:spcPct val="20000"/>
              </a:spcBef>
              <a:spcAft>
                <a:spcPts val="600"/>
              </a:spcAft>
              <a:buClr>
                <a:srgbClr val="30ACEC">
                  <a:lumMod val="75000"/>
                </a:srgbClr>
              </a:buClr>
              <a:buSzPct val="145000"/>
              <a:buFont typeface="Wingdings" panose="05000000000000000000" pitchFamily="2" charset="2"/>
              <a:buChar char="Ø"/>
            </a:pPr>
            <a:r>
              <a:rPr lang="en-US" sz="2600" dirty="0" smtClean="0">
                <a:solidFill>
                  <a:prstClr val="black"/>
                </a:solidFill>
                <a:latin typeface="Times New Roman" panose="02020603050405020304" pitchFamily="18" charset="0"/>
                <a:cs typeface="Times New Roman" panose="02020603050405020304" pitchFamily="18" charset="0"/>
              </a:rPr>
              <a:t>Existing </a:t>
            </a:r>
            <a:r>
              <a:rPr lang="en-US" sz="2600" dirty="0">
                <a:solidFill>
                  <a:prstClr val="black"/>
                </a:solidFill>
                <a:latin typeface="Times New Roman" panose="02020603050405020304" pitchFamily="18" charset="0"/>
                <a:cs typeface="Times New Roman" panose="02020603050405020304" pitchFamily="18" charset="0"/>
              </a:rPr>
              <a:t>Methodologies</a:t>
            </a:r>
            <a:r>
              <a:rPr lang="en-US" sz="2800" dirty="0">
                <a:solidFill>
                  <a:prstClr val="black"/>
                </a:solidFill>
                <a:latin typeface="Times New Roman" panose="02020603050405020304" pitchFamily="18" charset="0"/>
                <a:cs typeface="Times New Roman" panose="02020603050405020304" pitchFamily="18" charset="0"/>
              </a:rPr>
              <a:t> </a:t>
            </a:r>
          </a:p>
          <a:p>
            <a:pPr marL="457200" lvl="0" indent="-457200" defTabSz="457200">
              <a:spcBef>
                <a:spcPct val="20000"/>
              </a:spcBef>
              <a:spcAft>
                <a:spcPts val="600"/>
              </a:spcAft>
              <a:buClr>
                <a:srgbClr val="30ACEC">
                  <a:lumMod val="75000"/>
                </a:srgbClr>
              </a:buClr>
              <a:buSzPct val="145000"/>
              <a:buFont typeface="Wingdings" panose="05000000000000000000" pitchFamily="2" charset="2"/>
              <a:buChar char="Ø"/>
            </a:pPr>
            <a:r>
              <a:rPr lang="en-US" sz="2600" dirty="0">
                <a:solidFill>
                  <a:prstClr val="black"/>
                </a:solidFill>
                <a:latin typeface="Times New Roman" panose="02020603050405020304" pitchFamily="18" charset="0"/>
                <a:cs typeface="Times New Roman" panose="02020603050405020304" pitchFamily="18" charset="0"/>
              </a:rPr>
              <a:t> </a:t>
            </a:r>
            <a:r>
              <a:rPr lang="en-US" sz="2600" dirty="0" smtClean="0">
                <a:solidFill>
                  <a:prstClr val="black"/>
                </a:solidFill>
                <a:latin typeface="Times New Roman" panose="02020603050405020304" pitchFamily="18" charset="0"/>
                <a:cs typeface="Times New Roman" panose="02020603050405020304" pitchFamily="18" charset="0"/>
              </a:rPr>
              <a:t>Graph Based Image Segmentation</a:t>
            </a:r>
            <a:endParaRPr lang="en-US" sz="2600" dirty="0" smtClean="0">
              <a:solidFill>
                <a:prstClr val="black"/>
              </a:solidFill>
              <a:latin typeface="Times New Roman" panose="02020603050405020304" pitchFamily="18" charset="0"/>
              <a:cs typeface="Times New Roman" panose="02020603050405020304" pitchFamily="18" charset="0"/>
            </a:endParaRPr>
          </a:p>
          <a:p>
            <a:pPr marL="457200" lvl="0" indent="-457200" defTabSz="457200">
              <a:spcBef>
                <a:spcPct val="20000"/>
              </a:spcBef>
              <a:spcAft>
                <a:spcPts val="600"/>
              </a:spcAft>
              <a:buClr>
                <a:srgbClr val="30ACEC">
                  <a:lumMod val="75000"/>
                </a:srgbClr>
              </a:buClr>
              <a:buSzPct val="145000"/>
              <a:buFont typeface="Wingdings" panose="05000000000000000000" pitchFamily="2" charset="2"/>
              <a:buChar char="Ø"/>
            </a:pPr>
            <a:r>
              <a:rPr lang="en-US" sz="2600" dirty="0" smtClean="0">
                <a:solidFill>
                  <a:prstClr val="black"/>
                </a:solidFill>
                <a:latin typeface="Times New Roman" panose="02020603050405020304" pitchFamily="18" charset="0"/>
                <a:cs typeface="Times New Roman" panose="02020603050405020304" pitchFamily="18" charset="0"/>
              </a:rPr>
              <a:t>Experimental Result</a:t>
            </a:r>
          </a:p>
          <a:p>
            <a:pPr marL="457200" lvl="0" indent="-457200" defTabSz="457200">
              <a:spcBef>
                <a:spcPct val="20000"/>
              </a:spcBef>
              <a:spcAft>
                <a:spcPts val="600"/>
              </a:spcAft>
              <a:buClr>
                <a:srgbClr val="30ACEC">
                  <a:lumMod val="75000"/>
                </a:srgbClr>
              </a:buClr>
              <a:buSzPct val="145000"/>
              <a:buFont typeface="Wingdings" panose="05000000000000000000" pitchFamily="2" charset="2"/>
              <a:buChar char="Ø"/>
            </a:pPr>
            <a:r>
              <a:rPr lang="en-US" sz="2600" dirty="0" smtClean="0">
                <a:solidFill>
                  <a:prstClr val="black"/>
                </a:solidFill>
                <a:latin typeface="Times New Roman" panose="02020603050405020304" pitchFamily="18" charset="0"/>
                <a:cs typeface="Times New Roman" panose="02020603050405020304" pitchFamily="18" charset="0"/>
              </a:rPr>
              <a:t>Conclusion</a:t>
            </a:r>
            <a:endParaRPr lang="en-US" sz="2600" dirty="0">
              <a:solidFill>
                <a:prstClr val="black"/>
              </a:solidFill>
              <a:latin typeface="Times New Roman" panose="02020603050405020304" pitchFamily="18" charset="0"/>
              <a:cs typeface="Times New Roman" panose="02020603050405020304" pitchFamily="18" charset="0"/>
            </a:endParaRPr>
          </a:p>
          <a:p>
            <a:pPr marL="342900" lvl="0" indent="-342900" defTabSz="457200">
              <a:spcBef>
                <a:spcPct val="20000"/>
              </a:spcBef>
              <a:spcAft>
                <a:spcPts val="600"/>
              </a:spcAft>
              <a:buClr>
                <a:srgbClr val="30ACEC">
                  <a:lumMod val="75000"/>
                </a:srgbClr>
              </a:buClr>
              <a:buSzPct val="145000"/>
              <a:buFont typeface="Wingdings" panose="05000000000000000000" pitchFamily="2" charset="2"/>
              <a:buChar char="Ø"/>
            </a:pPr>
            <a:endParaRPr lang="en-US" sz="2400" dirty="0">
              <a:solidFill>
                <a:prstClr val="black"/>
              </a:solidFill>
              <a:latin typeface="Corbel"/>
            </a:endParaRPr>
          </a:p>
        </p:txBody>
      </p:sp>
      <p:sp>
        <p:nvSpPr>
          <p:cNvPr id="4" name="Rectangle 3"/>
          <p:cNvSpPr/>
          <p:nvPr/>
        </p:nvSpPr>
        <p:spPr>
          <a:xfrm>
            <a:off x="5157850" y="518141"/>
            <a:ext cx="137249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1"/>
                </a:solidFill>
                <a:effectLst/>
                <a:uLnTx/>
                <a:uFillTx/>
              </a:rPr>
              <a:t>Overview</a:t>
            </a:r>
            <a:endParaRPr kumimoji="0" lang="en-US" sz="2400" b="0" i="0" u="none" strike="noStrike" kern="0" cap="none" spc="0" normalizeH="0" baseline="0" noProof="0" dirty="0" smtClean="0">
              <a:ln>
                <a:noFill/>
              </a:ln>
              <a:solidFill>
                <a:schemeClr val="accent1"/>
              </a:solidFill>
              <a:effectLst/>
              <a:uLnTx/>
              <a:uFillTx/>
            </a:endParaRPr>
          </a:p>
        </p:txBody>
      </p:sp>
    </p:spTree>
    <p:extLst>
      <p:ext uri="{BB962C8B-B14F-4D97-AF65-F5344CB8AC3E}">
        <p14:creationId xmlns:p14="http://schemas.microsoft.com/office/powerpoint/2010/main" val="29337751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148"/>
          <a:stretch/>
        </p:blipFill>
        <p:spPr>
          <a:xfrm>
            <a:off x="1524000" y="1587500"/>
            <a:ext cx="9144000" cy="5270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9107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148"/>
          <a:stretch/>
        </p:blipFill>
        <p:spPr>
          <a:xfrm>
            <a:off x="1524000" y="1587500"/>
            <a:ext cx="9144000" cy="5270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67299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592"/>
          <a:stretch/>
        </p:blipFill>
        <p:spPr>
          <a:xfrm>
            <a:off x="1524000" y="1549400"/>
            <a:ext cx="9144000" cy="5308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20" y="6105420"/>
            <a:ext cx="962159" cy="752580"/>
          </a:xfrm>
          <a:prstGeom prst="rect">
            <a:avLst/>
          </a:prstGeom>
        </p:spPr>
      </p:pic>
      <p:sp>
        <p:nvSpPr>
          <p:cNvPr id="4" name="Rectangle 3"/>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spTree>
    <p:extLst>
      <p:ext uri="{BB962C8B-B14F-4D97-AF65-F5344CB8AC3E}">
        <p14:creationId xmlns:p14="http://schemas.microsoft.com/office/powerpoint/2010/main" val="3788858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5"/>
          <a:srcRect l="5694" t="36666" r="28472"/>
          <a:stretch/>
        </p:blipFill>
        <p:spPr>
          <a:xfrm>
            <a:off x="292100" y="919400"/>
            <a:ext cx="3154925" cy="2276338"/>
          </a:xfrm>
          <a:prstGeom prst="rect">
            <a:avLst/>
          </a:prstGeom>
        </p:spPr>
      </p:pic>
      <p:sp>
        <p:nvSpPr>
          <p:cNvPr id="3" name="Rectangle 2"/>
          <p:cNvSpPr/>
          <p:nvPr/>
        </p:nvSpPr>
        <p:spPr>
          <a:xfrm>
            <a:off x="5148654" y="221734"/>
            <a:ext cx="3274679" cy="461665"/>
          </a:xfrm>
          <a:prstGeom prst="rect">
            <a:avLst/>
          </a:prstGeom>
        </p:spPr>
        <p:txBody>
          <a:bodyPr wrap="none">
            <a:spAutoFit/>
          </a:bodyPr>
          <a:lstStyle/>
          <a:p>
            <a:r>
              <a:rPr lang="en-US" sz="2400" b="1" dirty="0" smtClean="0">
                <a:solidFill>
                  <a:schemeClr val="accent1"/>
                </a:solidFill>
              </a:rPr>
              <a:t>Segmantation algorithm</a:t>
            </a:r>
            <a:endParaRPr lang="en-US" sz="2400" b="1" dirty="0">
              <a:solidFill>
                <a:schemeClr val="accent1"/>
              </a:solidFill>
            </a:endParaRPr>
          </a:p>
        </p:txBody>
      </p:sp>
      <p:pic>
        <p:nvPicPr>
          <p:cNvPr id="4" name="Effcient Graph-Based Image Segmentation - Felzenszwal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48397" y="950279"/>
            <a:ext cx="4081678" cy="3966003"/>
          </a:xfrm>
          <a:prstGeom prst="rect">
            <a:avLst/>
          </a:prstGeom>
          <a:effectLst>
            <a:softEdge rad="101600"/>
          </a:effectLst>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4251" t="7840" r="26566" b="23799"/>
          <a:stretch/>
        </p:blipFill>
        <p:spPr>
          <a:xfrm>
            <a:off x="564213" y="3796885"/>
            <a:ext cx="2208735" cy="213041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4963" y="4186049"/>
            <a:ext cx="2175916" cy="1765265"/>
          </a:xfrm>
          <a:prstGeom prst="rect">
            <a:avLst/>
          </a:prstGeom>
        </p:spPr>
      </p:pic>
      <p:sp>
        <p:nvSpPr>
          <p:cNvPr id="7" name="Right Arrow 6"/>
          <p:cNvSpPr/>
          <p:nvPr/>
        </p:nvSpPr>
        <p:spPr>
          <a:xfrm>
            <a:off x="2921000" y="4787900"/>
            <a:ext cx="377973" cy="25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808292" y="4916282"/>
            <a:ext cx="377973" cy="25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32894" y="4787900"/>
            <a:ext cx="1176925" cy="646331"/>
          </a:xfrm>
          <a:prstGeom prst="rect">
            <a:avLst/>
          </a:prstGeom>
          <a:noFill/>
        </p:spPr>
        <p:txBody>
          <a:bodyPr wrap="none" rtlCol="0">
            <a:spAutoFit/>
          </a:bodyPr>
          <a:lstStyle/>
          <a:p>
            <a:r>
              <a:rPr lang="en-US" dirty="0" smtClean="0"/>
              <a:t>1.Man</a:t>
            </a:r>
          </a:p>
          <a:p>
            <a:r>
              <a:rPr lang="en-US" dirty="0" smtClean="0"/>
              <a:t>2.Not man</a:t>
            </a:r>
            <a:endParaRPr lang="en-US" dirty="0"/>
          </a:p>
        </p:txBody>
      </p:sp>
      <p:sp>
        <p:nvSpPr>
          <p:cNvPr id="11" name="Rectangle 10"/>
          <p:cNvSpPr/>
          <p:nvPr/>
        </p:nvSpPr>
        <p:spPr>
          <a:xfrm>
            <a:off x="564213" y="6087216"/>
            <a:ext cx="2123979" cy="646331"/>
          </a:xfrm>
          <a:prstGeom prst="rect">
            <a:avLst/>
          </a:prstGeom>
        </p:spPr>
        <p:txBody>
          <a:bodyPr wrap="none">
            <a:spAutoFit/>
          </a:bodyPr>
          <a:lstStyle/>
          <a:p>
            <a:r>
              <a:rPr lang="en-US" i="1" dirty="0" smtClean="0"/>
              <a:t>Output of </a:t>
            </a:r>
            <a:r>
              <a:rPr lang="en-US" i="1" dirty="0"/>
              <a:t>Part Level </a:t>
            </a:r>
            <a:endParaRPr lang="en-US" i="1" dirty="0" smtClean="0"/>
          </a:p>
          <a:p>
            <a:r>
              <a:rPr lang="en-US" i="1" dirty="0" smtClean="0"/>
              <a:t>Segmentation</a:t>
            </a:r>
            <a:endParaRPr lang="en-US" i="1" dirty="0"/>
          </a:p>
        </p:txBody>
      </p:sp>
      <p:sp>
        <p:nvSpPr>
          <p:cNvPr id="12" name="Rectangle 11"/>
          <p:cNvSpPr/>
          <p:nvPr/>
        </p:nvSpPr>
        <p:spPr>
          <a:xfrm>
            <a:off x="3298973" y="5990495"/>
            <a:ext cx="2530244" cy="646331"/>
          </a:xfrm>
          <a:prstGeom prst="rect">
            <a:avLst/>
          </a:prstGeom>
        </p:spPr>
        <p:txBody>
          <a:bodyPr wrap="none">
            <a:spAutoFit/>
          </a:bodyPr>
          <a:lstStyle/>
          <a:p>
            <a:r>
              <a:rPr lang="en-US" i="1" dirty="0" smtClean="0"/>
              <a:t>              SVM</a:t>
            </a:r>
          </a:p>
          <a:p>
            <a:r>
              <a:rPr lang="en-US" i="1" dirty="0" smtClean="0"/>
              <a:t>(support vector machine)</a:t>
            </a:r>
            <a:endParaRPr lang="en-US" i="1" dirty="0"/>
          </a:p>
        </p:txBody>
      </p:sp>
      <p:sp>
        <p:nvSpPr>
          <p:cNvPr id="13" name="Rectangle 12"/>
          <p:cNvSpPr/>
          <p:nvPr/>
        </p:nvSpPr>
        <p:spPr>
          <a:xfrm>
            <a:off x="9098613" y="5111065"/>
            <a:ext cx="2240870" cy="369332"/>
          </a:xfrm>
          <a:prstGeom prst="rect">
            <a:avLst/>
          </a:prstGeom>
        </p:spPr>
        <p:txBody>
          <a:bodyPr wrap="none">
            <a:spAutoFit/>
          </a:bodyPr>
          <a:lstStyle/>
          <a:p>
            <a:r>
              <a:rPr lang="en-US" i="1" dirty="0" smtClean="0"/>
              <a:t>Segmentation process</a:t>
            </a:r>
            <a:endParaRPr lang="en-US" i="1" dirty="0"/>
          </a:p>
        </p:txBody>
      </p:sp>
      <p:cxnSp>
        <p:nvCxnSpPr>
          <p:cNvPr id="15" name="Elbow Connector 14"/>
          <p:cNvCxnSpPr>
            <a:stCxn id="2" idx="3"/>
          </p:cNvCxnSpPr>
          <p:nvPr/>
        </p:nvCxnSpPr>
        <p:spPr>
          <a:xfrm>
            <a:off x="3447025" y="2057569"/>
            <a:ext cx="4325375" cy="11381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1869562" y="3195738"/>
            <a:ext cx="1" cy="48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0841" y="159461"/>
            <a:ext cx="2233240" cy="461665"/>
          </a:xfrm>
          <a:prstGeom prst="rect">
            <a:avLst/>
          </a:prstGeom>
        </p:spPr>
        <p:txBody>
          <a:bodyPr wrap="none">
            <a:spAutoFit/>
          </a:bodyPr>
          <a:lstStyle/>
          <a:p>
            <a:r>
              <a:rPr lang="en-US" sz="2400" b="1" dirty="0">
                <a:solidFill>
                  <a:schemeClr val="accent1"/>
                </a:solidFill>
              </a:rPr>
              <a:t>Human Tracking</a:t>
            </a:r>
          </a:p>
        </p:txBody>
      </p:sp>
      <p:sp>
        <p:nvSpPr>
          <p:cNvPr id="10" name="Rectangle 9"/>
          <p:cNvSpPr/>
          <p:nvPr/>
        </p:nvSpPr>
        <p:spPr>
          <a:xfrm>
            <a:off x="571500" y="900837"/>
            <a:ext cx="11366500" cy="1754326"/>
          </a:xfrm>
          <a:prstGeom prst="rect">
            <a:avLst/>
          </a:prstGeom>
        </p:spPr>
        <p:txBody>
          <a:bodyPr wrap="square">
            <a:spAutoFit/>
          </a:bodyPr>
          <a:lstStyle/>
          <a:p>
            <a:r>
              <a:rPr lang="en-US" dirty="0"/>
              <a:t>Once the object is detected, next step is tracking of detected people in the corresponding successive frames. </a:t>
            </a:r>
            <a:endParaRPr lang="en-US" dirty="0" smtClean="0"/>
          </a:p>
          <a:p>
            <a:endParaRPr lang="en-US" dirty="0" smtClean="0"/>
          </a:p>
          <a:p>
            <a:r>
              <a:rPr lang="en-US" dirty="0" smtClean="0"/>
              <a:t>The </a:t>
            </a:r>
            <a:r>
              <a:rPr lang="en-US" dirty="0"/>
              <a:t>proposed model uses the temporal based tracking which in terms derives the rectangle around the human frame</a:t>
            </a:r>
            <a:r>
              <a:rPr lang="en-US" dirty="0" smtClean="0"/>
              <a:t>.</a:t>
            </a:r>
          </a:p>
          <a:p>
            <a:endParaRPr lang="en-US" dirty="0" smtClean="0"/>
          </a:p>
          <a:p>
            <a:r>
              <a:rPr lang="en-US" dirty="0" smtClean="0"/>
              <a:t> </a:t>
            </a:r>
            <a:r>
              <a:rPr lang="en-US" dirty="0"/>
              <a:t>The main purpose of the tracking scheme is to compute the trajectories of the human objects at the consecutive frames. </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68" y="2934874"/>
            <a:ext cx="7983064" cy="34009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6672" y="2934874"/>
            <a:ext cx="2665728" cy="2160278"/>
          </a:xfrm>
          <a:prstGeom prst="rect">
            <a:avLst/>
          </a:prstGeom>
        </p:spPr>
      </p:pic>
      <p:sp>
        <p:nvSpPr>
          <p:cNvPr id="13" name="Rectangle 12"/>
          <p:cNvSpPr/>
          <p:nvPr/>
        </p:nvSpPr>
        <p:spPr>
          <a:xfrm>
            <a:off x="8916672" y="5192886"/>
            <a:ext cx="2909707" cy="584775"/>
          </a:xfrm>
          <a:prstGeom prst="rect">
            <a:avLst/>
          </a:prstGeom>
        </p:spPr>
        <p:txBody>
          <a:bodyPr wrap="none">
            <a:spAutoFit/>
          </a:bodyPr>
          <a:lstStyle/>
          <a:p>
            <a:r>
              <a:rPr lang="en-US" sz="1600" i="1" dirty="0" smtClean="0"/>
              <a:t>Human </a:t>
            </a:r>
            <a:r>
              <a:rPr lang="en-US" sz="1600" i="1" dirty="0"/>
              <a:t>Detected by Combining </a:t>
            </a:r>
            <a:endParaRPr lang="en-US" sz="1600" i="1" dirty="0" smtClean="0"/>
          </a:p>
          <a:p>
            <a:r>
              <a:rPr lang="en-US" sz="1600" i="1" dirty="0" smtClean="0"/>
              <a:t>All </a:t>
            </a:r>
            <a:r>
              <a:rPr lang="en-US" sz="1600" i="1" dirty="0"/>
              <a:t>Human Region Clusters</a:t>
            </a:r>
          </a:p>
        </p:txBody>
      </p:sp>
    </p:spTree>
    <p:extLst>
      <p:ext uri="{BB962C8B-B14F-4D97-AF65-F5344CB8AC3E}">
        <p14:creationId xmlns:p14="http://schemas.microsoft.com/office/powerpoint/2010/main" val="1266112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a:xfrm>
            <a:off x="3782941" y="273761"/>
            <a:ext cx="4977196" cy="461665"/>
          </a:xfrm>
          <a:prstGeom prst="rect">
            <a:avLst/>
          </a:prstGeom>
        </p:spPr>
        <p:txBody>
          <a:bodyPr wrap="none">
            <a:spAutoFit/>
          </a:bodyPr>
          <a:lstStyle/>
          <a:p>
            <a:r>
              <a:rPr lang="en-US" sz="2400" b="1" dirty="0">
                <a:solidFill>
                  <a:schemeClr val="accent1"/>
                </a:solidFill>
              </a:rPr>
              <a:t>Feature </a:t>
            </a:r>
            <a:r>
              <a:rPr lang="en-US" sz="2400" b="1" dirty="0" smtClean="0">
                <a:solidFill>
                  <a:schemeClr val="accent1"/>
                </a:solidFill>
              </a:rPr>
              <a:t>Extraction and </a:t>
            </a:r>
            <a:r>
              <a:rPr lang="en-US" sz="2400" b="1" dirty="0">
                <a:solidFill>
                  <a:schemeClr val="accent1"/>
                </a:solidFill>
              </a:rPr>
              <a:t>SVM Classifier</a:t>
            </a:r>
          </a:p>
        </p:txBody>
      </p:sp>
      <p:sp>
        <p:nvSpPr>
          <p:cNvPr id="5" name="Rectangle 4"/>
          <p:cNvSpPr/>
          <p:nvPr/>
        </p:nvSpPr>
        <p:spPr>
          <a:xfrm>
            <a:off x="965200" y="1044139"/>
            <a:ext cx="6756400" cy="3416320"/>
          </a:xfrm>
          <a:prstGeom prst="rect">
            <a:avLst/>
          </a:prstGeom>
        </p:spPr>
        <p:txBody>
          <a:bodyPr wrap="square">
            <a:spAutoFit/>
          </a:bodyPr>
          <a:lstStyle/>
          <a:p>
            <a:r>
              <a:rPr lang="en-US" dirty="0"/>
              <a:t>A standard feature extraction algorithm is i.e. histogram oriented gradient is considered for the extraction of the features in a video frame</a:t>
            </a:r>
            <a:r>
              <a:rPr lang="en-US" dirty="0" smtClean="0"/>
              <a:t>.</a:t>
            </a:r>
          </a:p>
          <a:p>
            <a:endParaRPr lang="en-US" dirty="0" smtClean="0"/>
          </a:p>
          <a:p>
            <a:r>
              <a:rPr lang="en-US" dirty="0" smtClean="0"/>
              <a:t> </a:t>
            </a:r>
            <a:r>
              <a:rPr lang="en-US" dirty="0"/>
              <a:t>Histogram of the gradient is a feature descriptor, which is most commonly used in computer vision for object recognition</a:t>
            </a:r>
            <a:r>
              <a:rPr lang="en-US" dirty="0" smtClean="0"/>
              <a:t>.</a:t>
            </a:r>
          </a:p>
          <a:p>
            <a:r>
              <a:rPr lang="en-US" dirty="0" smtClean="0"/>
              <a:t> </a:t>
            </a:r>
          </a:p>
          <a:p>
            <a:r>
              <a:rPr lang="en-US" dirty="0" smtClean="0"/>
              <a:t>It </a:t>
            </a:r>
            <a:r>
              <a:rPr lang="en-US" dirty="0"/>
              <a:t>counts the gradient orientation occurrence in confined area of an image. Histogram gradient technique is a well known method used for the extraction of patterns</a:t>
            </a:r>
            <a:r>
              <a:rPr lang="en-US" dirty="0" smtClean="0"/>
              <a:t>.</a:t>
            </a:r>
          </a:p>
          <a:p>
            <a:endParaRPr lang="en-US" dirty="0"/>
          </a:p>
          <a:p>
            <a:r>
              <a:rPr lang="en-US" dirty="0" smtClean="0"/>
              <a:t>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0" y="1044139"/>
            <a:ext cx="3538660" cy="519156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4130258"/>
            <a:ext cx="7164579" cy="2549942"/>
          </a:xfrm>
          <a:prstGeom prst="rect">
            <a:avLst/>
          </a:prstGeom>
        </p:spPr>
      </p:pic>
    </p:spTree>
    <p:extLst>
      <p:ext uri="{BB962C8B-B14F-4D97-AF65-F5344CB8AC3E}">
        <p14:creationId xmlns:p14="http://schemas.microsoft.com/office/powerpoint/2010/main" val="2182537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4683238" y="163422"/>
            <a:ext cx="3372659" cy="461665"/>
          </a:xfrm>
          <a:prstGeom prst="rect">
            <a:avLst/>
          </a:prstGeom>
        </p:spPr>
        <p:txBody>
          <a:bodyPr wrap="square">
            <a:spAutoFit/>
          </a:bodyPr>
          <a:lstStyle/>
          <a:p>
            <a:pPr lvl="0" defTabSz="457200">
              <a:spcBef>
                <a:spcPct val="20000"/>
              </a:spcBef>
              <a:spcAft>
                <a:spcPts val="600"/>
              </a:spcAft>
              <a:buClr>
                <a:srgbClr val="30ACEC">
                  <a:lumMod val="75000"/>
                </a:srgbClr>
              </a:buClr>
              <a:buSzPct val="145000"/>
            </a:pPr>
            <a:r>
              <a:rPr lang="en-US" sz="2400" b="1" dirty="0">
                <a:solidFill>
                  <a:schemeClr val="accent1">
                    <a:lumMod val="75000"/>
                  </a:schemeClr>
                </a:solidFill>
              </a:rPr>
              <a:t>Experimental Results</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89703" y="763587"/>
            <a:ext cx="9974826" cy="923330"/>
          </a:xfrm>
          <a:prstGeom prst="rect">
            <a:avLst/>
          </a:prstGeom>
        </p:spPr>
        <p:txBody>
          <a:bodyPr wrap="square">
            <a:spAutoFit/>
          </a:bodyPr>
          <a:lstStyle/>
          <a:p>
            <a:r>
              <a:rPr lang="en-US" dirty="0"/>
              <a:t>The experimental result of the proposed method is discussed in this section. The video is given as an input to the system. Frames are generated, features are extracted and actions are recognized. The output video detects three to four human objects.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922" y="1825417"/>
            <a:ext cx="5878388" cy="4931045"/>
          </a:xfrm>
          <a:prstGeom prst="rect">
            <a:avLst/>
          </a:prstGeom>
        </p:spPr>
      </p:pic>
    </p:spTree>
    <p:extLst>
      <p:ext uri="{BB962C8B-B14F-4D97-AF65-F5344CB8AC3E}">
        <p14:creationId xmlns:p14="http://schemas.microsoft.com/office/powerpoint/2010/main" val="1028460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98128" y="761763"/>
            <a:ext cx="9409470" cy="923330"/>
          </a:xfrm>
          <a:prstGeom prst="rect">
            <a:avLst/>
          </a:prstGeom>
        </p:spPr>
        <p:txBody>
          <a:bodyPr wrap="square">
            <a:spAutoFit/>
          </a:bodyPr>
          <a:lstStyle/>
          <a:p>
            <a:r>
              <a:rPr lang="en-US" dirty="0"/>
              <a:t>depicts the tracking results obtained. The proposed model shows experimental results in terms of accuracy which is quite good compared to other existing models. Our proposed methodology shows that the accuracy is 89.59%.</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429" y="1823861"/>
            <a:ext cx="5864637" cy="3548239"/>
          </a:xfrm>
          <a:prstGeom prst="rect">
            <a:avLst/>
          </a:prstGeom>
        </p:spPr>
      </p:pic>
      <p:sp>
        <p:nvSpPr>
          <p:cNvPr id="7" name="Rectangle 6"/>
          <p:cNvSpPr/>
          <p:nvPr/>
        </p:nvSpPr>
        <p:spPr>
          <a:xfrm>
            <a:off x="4503417" y="161330"/>
            <a:ext cx="3372659" cy="461665"/>
          </a:xfrm>
          <a:prstGeom prst="rect">
            <a:avLst/>
          </a:prstGeom>
        </p:spPr>
        <p:txBody>
          <a:bodyPr wrap="square">
            <a:spAutoFit/>
          </a:bodyPr>
          <a:lstStyle/>
          <a:p>
            <a:pPr lvl="0" defTabSz="457200">
              <a:spcBef>
                <a:spcPct val="20000"/>
              </a:spcBef>
              <a:spcAft>
                <a:spcPts val="600"/>
              </a:spcAft>
              <a:buClr>
                <a:srgbClr val="30ACEC">
                  <a:lumMod val="75000"/>
                </a:srgbClr>
              </a:buClr>
              <a:buSzPct val="145000"/>
            </a:pPr>
            <a:r>
              <a:rPr lang="en-US" sz="2400" b="1" dirty="0">
                <a:solidFill>
                  <a:schemeClr val="accent1">
                    <a:lumMod val="75000"/>
                  </a:schemeClr>
                </a:solidFill>
              </a:rPr>
              <a:t>Experimental Results</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942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028423" y="524885"/>
            <a:ext cx="1588897" cy="461665"/>
          </a:xfrm>
          <a:prstGeom prst="rect">
            <a:avLst/>
          </a:prstGeom>
        </p:spPr>
        <p:txBody>
          <a:bodyPr wrap="none">
            <a:spAutoFit/>
          </a:bodyPr>
          <a:lstStyle/>
          <a:p>
            <a:pPr marR="12700" algn="ctr"/>
            <a:r>
              <a:rPr lang="en-US" sz="2400" b="1" dirty="0">
                <a:solidFill>
                  <a:schemeClr val="accent1"/>
                </a:solidFill>
              </a:rPr>
              <a:t>Conclusion</a:t>
            </a:r>
            <a:endParaRPr lang="en-US" sz="2400" b="1" dirty="0">
              <a:solidFill>
                <a:schemeClr val="accent1"/>
              </a:solidFill>
              <a:latin typeface="Times New Roman" panose="02020603050405020304" pitchFamily="18" charset="0"/>
              <a:ea typeface="Times New Roman" panose="02020603050405020304" pitchFamily="18" charset="0"/>
            </a:endParaRPr>
          </a:p>
        </p:txBody>
      </p:sp>
      <p:sp>
        <p:nvSpPr>
          <p:cNvPr id="5" name="Rectangle 4"/>
          <p:cNvSpPr/>
          <p:nvPr/>
        </p:nvSpPr>
        <p:spPr>
          <a:xfrm>
            <a:off x="10869012" y="6320043"/>
            <a:ext cx="928011" cy="369332"/>
          </a:xfrm>
          <a:prstGeom prst="rect">
            <a:avLst/>
          </a:prstGeom>
        </p:spPr>
        <p:txBody>
          <a:bodyPr wrap="none">
            <a:spAutoFit/>
          </a:bodyPr>
          <a:lstStyle/>
          <a:p>
            <a:r>
              <a:rPr lang="en-US" dirty="0" smtClean="0"/>
              <a:t>Page:23</a:t>
            </a:r>
            <a:endParaRPr lang="en-US" dirty="0"/>
          </a:p>
        </p:txBody>
      </p:sp>
      <p:sp>
        <p:nvSpPr>
          <p:cNvPr id="4" name="TextBox 3"/>
          <p:cNvSpPr txBox="1"/>
          <p:nvPr/>
        </p:nvSpPr>
        <p:spPr>
          <a:xfrm>
            <a:off x="1496291" y="2161309"/>
            <a:ext cx="184731" cy="369332"/>
          </a:xfrm>
          <a:prstGeom prst="rect">
            <a:avLst/>
          </a:prstGeom>
          <a:noFill/>
        </p:spPr>
        <p:txBody>
          <a:bodyPr wrap="none" rtlCol="0">
            <a:spAutoFit/>
          </a:bodyPr>
          <a:lstStyle/>
          <a:p>
            <a:endParaRPr lang="en-US" dirty="0"/>
          </a:p>
        </p:txBody>
      </p:sp>
      <p:sp>
        <p:nvSpPr>
          <p:cNvPr id="7" name="Rectangle 6"/>
          <p:cNvSpPr/>
          <p:nvPr/>
        </p:nvSpPr>
        <p:spPr>
          <a:xfrm>
            <a:off x="685800" y="1930401"/>
            <a:ext cx="10769600" cy="1477328"/>
          </a:xfrm>
          <a:prstGeom prst="rect">
            <a:avLst/>
          </a:prstGeom>
        </p:spPr>
        <p:txBody>
          <a:bodyPr wrap="square">
            <a:spAutoFit/>
          </a:bodyPr>
          <a:lstStyle/>
          <a:p>
            <a:r>
              <a:rPr lang="en-US" dirty="0"/>
              <a:t>The efficient approach for human action recognition system is discussed in this proposed model by using hierarchical graph based segmentation and temporal tracking approach. In contrast to existing methods this approach is capable to well discover the objects of diverse sizes and shapes, resulting to give the proficient action recognition approach. The proposed methodology achieves accuracy of 89.59%. The future </a:t>
            </a:r>
            <a:r>
              <a:rPr lang="en-US" dirty="0" smtClean="0"/>
              <a:t>enhancement can be </a:t>
            </a:r>
            <a:r>
              <a:rPr lang="en-US" dirty="0"/>
              <a:t>of this work is to extend for human group detection and tracking for event detection. </a:t>
            </a:r>
          </a:p>
        </p:txBody>
      </p:sp>
    </p:spTree>
    <p:extLst>
      <p:ext uri="{BB962C8B-B14F-4D97-AF65-F5344CB8AC3E}">
        <p14:creationId xmlns:p14="http://schemas.microsoft.com/office/powerpoint/2010/main" val="2445367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4431087" y="764217"/>
            <a:ext cx="2688557"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smtClean="0">
                <a:ln w="3175" cmpd="sng">
                  <a:noFill/>
                </a:ln>
                <a:solidFill>
                  <a:prstClr val="black"/>
                </a:solidFill>
                <a:effectLst/>
                <a:uLnTx/>
                <a:uFillTx/>
                <a:latin typeface="Times New Roman" pitchFamily="18" charset="0"/>
                <a:ea typeface="+mn-ea"/>
                <a:cs typeface="Times New Roman" pitchFamily="18" charset="0"/>
              </a:rPr>
              <a:t>References</a:t>
            </a:r>
            <a:endParaRPr kumimoji="0" lang="en-US" sz="1800" b="0" i="0" u="none" strike="noStrike" kern="0" cap="none" spc="0" normalizeH="0" baseline="0" noProof="0" dirty="0" smtClean="0">
              <a:ln>
                <a:noFill/>
              </a:ln>
              <a:solidFill>
                <a:sysClr val="windowText" lastClr="000000"/>
              </a:solidFill>
              <a:effectLst/>
              <a:uLnTx/>
              <a:uFillTx/>
              <a:latin typeface="Calibri" panose="020F0502020204030204"/>
              <a:ea typeface="+mn-ea"/>
              <a:cs typeface="+mn-cs"/>
            </a:endParaRPr>
          </a:p>
        </p:txBody>
      </p:sp>
      <p:sp>
        <p:nvSpPr>
          <p:cNvPr id="8" name="Rectangle 7"/>
          <p:cNvSpPr/>
          <p:nvPr/>
        </p:nvSpPr>
        <p:spPr>
          <a:xfrm>
            <a:off x="10788194" y="6234595"/>
            <a:ext cx="9280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Page:24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1016000" y="1769239"/>
            <a:ext cx="9772194" cy="1477328"/>
          </a:xfrm>
          <a:prstGeom prst="rect">
            <a:avLst/>
          </a:prstGeom>
        </p:spPr>
        <p:txBody>
          <a:bodyPr wrap="square">
            <a:spAutoFit/>
          </a:bodyPr>
          <a:lstStyle/>
          <a:p>
            <a:r>
              <a:rPr lang="en-US" dirty="0"/>
              <a:t>[1</a:t>
            </a:r>
            <a:r>
              <a:rPr lang="en-US" dirty="0" smtClean="0"/>
              <a:t>]</a:t>
            </a:r>
            <a:r>
              <a:rPr lang="en-US" dirty="0">
                <a:hlinkClick r:id="rId2"/>
              </a:rPr>
              <a:t> </a:t>
            </a:r>
            <a:r>
              <a:rPr lang="en-US" dirty="0"/>
              <a:t>Human Detection and Tracking using HOG for Action </a:t>
            </a:r>
            <a:r>
              <a:rPr lang="en-US" dirty="0" smtClean="0"/>
              <a:t>Recognition K </a:t>
            </a:r>
            <a:r>
              <a:rPr lang="en-US" dirty="0"/>
              <a:t>Seemanthini, SS Manjunath - Procedia computer science, </a:t>
            </a:r>
            <a:r>
              <a:rPr lang="en-US" dirty="0" smtClean="0"/>
              <a:t>[2018]</a:t>
            </a:r>
            <a:endParaRPr lang="en-US" dirty="0"/>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410878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064327" y="1838385"/>
            <a:ext cx="9868394" cy="5281446"/>
          </a:xfrm>
          <a:prstGeom prst="rect">
            <a:avLst/>
          </a:prstGeom>
        </p:spPr>
        <p:txBody>
          <a:bodyPr wrap="square">
            <a:spAutoFit/>
          </a:bodyPr>
          <a:lstStyle/>
          <a:p>
            <a:pPr marL="457200" indent="-457200" algn="just" defTabSz="457200">
              <a:spcBef>
                <a:spcPct val="20000"/>
              </a:spcBef>
              <a:spcAft>
                <a:spcPts val="600"/>
              </a:spcAft>
              <a:buClr>
                <a:srgbClr val="30ACEC">
                  <a:lumMod val="75000"/>
                </a:srgbClr>
              </a:buClr>
              <a:buSzPct val="145000"/>
              <a:buFont typeface="Wingdings" panose="05000000000000000000" pitchFamily="2" charset="2"/>
              <a:buChar char="Ø"/>
            </a:pPr>
            <a:r>
              <a:rPr lang="en-US" sz="2400" dirty="0"/>
              <a:t>In today’s scenario human detection and tracking in video surveillance is important aspect because of the abnormal action detection</a:t>
            </a:r>
            <a:r>
              <a:rPr lang="en-US" sz="2400" dirty="0" smtClean="0">
                <a:solidFill>
                  <a:srgbClr val="000000"/>
                </a:solidFill>
                <a:latin typeface="Calibri" panose="020F0502020204030204" pitchFamily="34" charset="0"/>
              </a:rPr>
              <a:t>.</a:t>
            </a:r>
            <a:endParaRPr lang="en-US" sz="2400" dirty="0">
              <a:solidFill>
                <a:srgbClr val="000000"/>
              </a:solidFill>
              <a:latin typeface="Calibri" panose="020F0502020204030204" pitchFamily="34" charset="0"/>
            </a:endParaRPr>
          </a:p>
          <a:p>
            <a:pPr marL="457200" indent="-457200" algn="just" defTabSz="457200">
              <a:spcBef>
                <a:spcPct val="20000"/>
              </a:spcBef>
              <a:spcAft>
                <a:spcPts val="600"/>
              </a:spcAft>
              <a:buClr>
                <a:srgbClr val="30ACEC">
                  <a:lumMod val="75000"/>
                </a:srgbClr>
              </a:buClr>
              <a:buSzPct val="145000"/>
              <a:buFont typeface="Wingdings" panose="05000000000000000000" pitchFamily="2" charset="2"/>
              <a:buChar char="Ø"/>
            </a:pPr>
            <a:r>
              <a:rPr lang="en-US" sz="2400" dirty="0"/>
              <a:t>Detecting human beings and recognizing event in a video surveillance system plays a major role in computer vision</a:t>
            </a:r>
            <a:r>
              <a:rPr lang="en-US" sz="2200" dirty="0" smtClean="0">
                <a:latin typeface="Times New Roman" panose="02020603050405020304" pitchFamily="18" charset="0"/>
              </a:rPr>
              <a:t>.</a:t>
            </a:r>
            <a:endParaRPr lang="en-US" sz="2200" dirty="0" smtClean="0">
              <a:latin typeface="Times New Roman" panose="02020603050405020304" pitchFamily="18" charset="0"/>
            </a:endParaRPr>
          </a:p>
          <a:p>
            <a:pPr marL="457200" indent="-457200" algn="just" defTabSz="457200">
              <a:spcBef>
                <a:spcPct val="20000"/>
              </a:spcBef>
              <a:spcAft>
                <a:spcPts val="600"/>
              </a:spcAft>
              <a:buClr>
                <a:srgbClr val="30ACEC">
                  <a:lumMod val="75000"/>
                </a:srgbClr>
              </a:buClr>
              <a:buSzPct val="145000"/>
              <a:buFont typeface="Wingdings" panose="05000000000000000000" pitchFamily="2" charset="2"/>
              <a:buChar char="Ø"/>
            </a:pPr>
            <a:r>
              <a:rPr lang="en-US" sz="2400" dirty="0"/>
              <a:t>This research work is mainly concentrated on detection of human object and tracking to avoid the challenges involved in difficult condition</a:t>
            </a:r>
            <a:r>
              <a:rPr lang="en-US" sz="2200" dirty="0" smtClean="0">
                <a:latin typeface="Times New Roman" panose="02020603050405020304" pitchFamily="18" charset="0"/>
              </a:rPr>
              <a:t>.</a:t>
            </a:r>
            <a:endParaRPr lang="en-US" sz="2200" dirty="0" smtClean="0">
              <a:latin typeface="Times New Roman" panose="02020603050405020304" pitchFamily="18" charset="0"/>
            </a:endParaRPr>
          </a:p>
          <a:p>
            <a:pPr marL="457200" indent="-457200" algn="just" defTabSz="457200">
              <a:spcBef>
                <a:spcPct val="20000"/>
              </a:spcBef>
              <a:spcAft>
                <a:spcPts val="600"/>
              </a:spcAft>
              <a:buClr>
                <a:srgbClr val="30ACEC">
                  <a:lumMod val="75000"/>
                </a:srgbClr>
              </a:buClr>
              <a:buSzPct val="145000"/>
              <a:buFont typeface="Wingdings" panose="05000000000000000000" pitchFamily="2" charset="2"/>
              <a:buChar char="Ø"/>
            </a:pPr>
            <a:r>
              <a:rPr lang="en-US" sz="2400" dirty="0"/>
              <a:t>The proposed model exhibits a new approach for the human object detection, i.e. based on Cluster segmentation approach</a:t>
            </a:r>
            <a:endParaRPr lang="en-US" sz="3200" dirty="0">
              <a:latin typeface="Times New Roman" panose="02020603050405020304" pitchFamily="18" charset="0"/>
              <a:ea typeface="Times New Roman" panose="02020603050405020304" pitchFamily="18" charset="0"/>
            </a:endParaRPr>
          </a:p>
          <a:p>
            <a:pPr marL="457200" lvl="0" indent="-457200" algn="just" defTabSz="457200">
              <a:spcBef>
                <a:spcPct val="20000"/>
              </a:spcBef>
              <a:spcAft>
                <a:spcPts val="600"/>
              </a:spcAft>
              <a:buClr>
                <a:srgbClr val="30ACEC">
                  <a:lumMod val="75000"/>
                </a:srgbClr>
              </a:buClr>
              <a:buSzPct val="145000"/>
              <a:buFont typeface="Wingdings" panose="05000000000000000000" pitchFamily="2" charset="2"/>
              <a:buChar char="Ø"/>
            </a:pPr>
            <a:endParaRPr lang="en-US" sz="2800" dirty="0">
              <a:solidFill>
                <a:prstClr val="black"/>
              </a:solidFill>
              <a:latin typeface="Times New Roman" panose="02020603050405020304" pitchFamily="18" charset="0"/>
              <a:cs typeface="Times New Roman" panose="02020603050405020304" pitchFamily="18" charset="0"/>
            </a:endParaRPr>
          </a:p>
          <a:p>
            <a:pPr marL="457200" lvl="0" indent="-457200" algn="just" defTabSz="457200">
              <a:spcBef>
                <a:spcPct val="20000"/>
              </a:spcBef>
              <a:spcAft>
                <a:spcPts val="600"/>
              </a:spcAft>
              <a:buClr>
                <a:srgbClr val="30ACEC">
                  <a:lumMod val="75000"/>
                </a:srgbClr>
              </a:buClr>
              <a:buSzPct val="145000"/>
              <a:buFont typeface="Wingdings" panose="05000000000000000000" pitchFamily="2" charset="2"/>
              <a:buChar char="Ø"/>
            </a:pPr>
            <a:endParaRPr lang="en-US" sz="2800" dirty="0">
              <a:solidFill>
                <a:prstClr val="black"/>
              </a:solidFill>
              <a:latin typeface="Times New Roman" panose="02020603050405020304" pitchFamily="18" charset="0"/>
              <a:cs typeface="Times New Roman" panose="02020603050405020304" pitchFamily="18" charset="0"/>
            </a:endParaRPr>
          </a:p>
          <a:p>
            <a:pPr marL="457200" lvl="0" indent="-457200" algn="just" defTabSz="457200">
              <a:spcBef>
                <a:spcPct val="20000"/>
              </a:spcBef>
              <a:spcAft>
                <a:spcPts val="600"/>
              </a:spcAft>
              <a:buClr>
                <a:srgbClr val="30ACEC">
                  <a:lumMod val="75000"/>
                </a:srgbClr>
              </a:buClr>
              <a:buSzPct val="145000"/>
              <a:buFont typeface="Wingdings" panose="05000000000000000000" pitchFamily="2" charset="2"/>
              <a:buChar char="Ø"/>
            </a:pP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42600" y="1048162"/>
            <a:ext cx="1704313" cy="461665"/>
          </a:xfrm>
          <a:prstGeom prst="rect">
            <a:avLst/>
          </a:prstGeom>
          <a:noFill/>
        </p:spPr>
        <p:txBody>
          <a:bodyPr wrap="none" rtlCol="0">
            <a:spAutoFit/>
          </a:bodyPr>
          <a:lstStyle/>
          <a:p>
            <a:r>
              <a:rPr lang="en-US" sz="2400" dirty="0">
                <a:solidFill>
                  <a:schemeClr val="accent1"/>
                </a:solidFill>
                <a:latin typeface="Times New Roman" panose="02020603050405020304" pitchFamily="18" charset="0"/>
                <a:cs typeface="Times New Roman" panose="02020603050405020304" pitchFamily="18" charset="0"/>
              </a:rPr>
              <a:t>I</a:t>
            </a:r>
            <a:r>
              <a:rPr lang="en-US" sz="2400" dirty="0" smtClean="0">
                <a:solidFill>
                  <a:schemeClr val="accent1"/>
                </a:solidFill>
                <a:latin typeface="Times New Roman" panose="02020603050405020304" pitchFamily="18" charset="0"/>
                <a:cs typeface="Times New Roman" panose="02020603050405020304" pitchFamily="18" charset="0"/>
              </a:rPr>
              <a:t>ntroduction</a:t>
            </a:r>
            <a:endParaRPr lang="en-US" sz="2400" dirty="0">
              <a:solidFill>
                <a:schemeClr val="accent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118394" y="6330434"/>
            <a:ext cx="928011" cy="369332"/>
          </a:xfrm>
          <a:prstGeom prst="rect">
            <a:avLst/>
          </a:prstGeom>
        </p:spPr>
        <p:txBody>
          <a:bodyPr wrap="none">
            <a:spAutoFit/>
          </a:bodyPr>
          <a:lstStyle/>
          <a:p>
            <a:r>
              <a:rPr lang="en-US" dirty="0" smtClean="0"/>
              <a:t>Page:01</a:t>
            </a:r>
            <a:endParaRPr lang="en-US" dirty="0"/>
          </a:p>
        </p:txBody>
      </p:sp>
    </p:spTree>
    <p:extLst>
      <p:ext uri="{BB962C8B-B14F-4D97-AF65-F5344CB8AC3E}">
        <p14:creationId xmlns:p14="http://schemas.microsoft.com/office/powerpoint/2010/main" val="963678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559300" y="2895600"/>
            <a:ext cx="4356100" cy="830997"/>
          </a:xfrm>
          <a:prstGeom prst="rect">
            <a:avLst/>
          </a:prstGeom>
          <a:noFill/>
        </p:spPr>
        <p:txBody>
          <a:bodyPr wrap="square" rtlCol="0">
            <a:spAutoFit/>
          </a:bodyPr>
          <a:lstStyle/>
          <a:p>
            <a:r>
              <a:rPr lang="en-US" sz="4800" dirty="0" smtClean="0"/>
              <a:t>THANK YOU</a:t>
            </a:r>
            <a:endParaRPr lang="en-US" sz="4800" dirty="0"/>
          </a:p>
        </p:txBody>
      </p:sp>
    </p:spTree>
    <p:extLst>
      <p:ext uri="{BB962C8B-B14F-4D97-AF65-F5344CB8AC3E}">
        <p14:creationId xmlns:p14="http://schemas.microsoft.com/office/powerpoint/2010/main" val="2626945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4526400" y="359190"/>
            <a:ext cx="3242233" cy="461665"/>
          </a:xfrm>
          <a:prstGeom prst="rect">
            <a:avLst/>
          </a:prstGeom>
        </p:spPr>
        <p:txBody>
          <a:bodyPr wrap="none">
            <a:spAutoFit/>
          </a:bodyPr>
          <a:lstStyle/>
          <a:p>
            <a:pPr algn="ct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 Algorithms in this paper</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11180069" y="6103984"/>
            <a:ext cx="810991" cy="369332"/>
          </a:xfrm>
          <a:prstGeom prst="rect">
            <a:avLst/>
          </a:prstGeom>
        </p:spPr>
        <p:txBody>
          <a:bodyPr wrap="none">
            <a:spAutoFit/>
          </a:bodyPr>
          <a:lstStyle/>
          <a:p>
            <a:r>
              <a:rPr lang="en-US" dirty="0" smtClean="0"/>
              <a:t>Page:5</a:t>
            </a:r>
            <a:endParaRPr lang="en-US" dirty="0"/>
          </a:p>
        </p:txBody>
      </p:sp>
      <p:sp>
        <p:nvSpPr>
          <p:cNvPr id="6" name="Content Placeholder 3"/>
          <p:cNvSpPr txBox="1">
            <a:spLocks/>
          </p:cNvSpPr>
          <p:nvPr/>
        </p:nvSpPr>
        <p:spPr>
          <a:xfrm>
            <a:off x="3414887" y="1703866"/>
            <a:ext cx="5156200" cy="76517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indent="0" algn="ctr">
              <a:buFont typeface="Wingdings 3" charset="2"/>
              <a:buNone/>
            </a:pPr>
            <a:r>
              <a:rPr lang="en-US" sz="2800" b="1" dirty="0" smtClean="0">
                <a:solidFill>
                  <a:schemeClr val="bg1"/>
                </a:solidFill>
                <a:latin typeface="Times New Roman" panose="02020603050405020304" pitchFamily="18" charset="0"/>
                <a:cs typeface="Times New Roman" panose="02020603050405020304" pitchFamily="18" charset="0"/>
              </a:rPr>
              <a:t>Algorithm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3"/>
          <p:cNvSpPr txBox="1">
            <a:spLocks/>
          </p:cNvSpPr>
          <p:nvPr/>
        </p:nvSpPr>
        <p:spPr>
          <a:xfrm>
            <a:off x="8407720" y="3038953"/>
            <a:ext cx="3289465" cy="187743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latin typeface="Times New Roman" panose="02020603050405020304" pitchFamily="18" charset="0"/>
                <a:cs typeface="Times New Roman" panose="02020603050405020304" pitchFamily="18" charset="0"/>
              </a:rPr>
              <a:t>3.Histogram </a:t>
            </a:r>
            <a:r>
              <a:rPr lang="en-US" sz="2400" dirty="0">
                <a:latin typeface="Times New Roman" panose="02020603050405020304" pitchFamily="18" charset="0"/>
                <a:cs typeface="Times New Roman" panose="02020603050405020304" pitchFamily="18" charset="0"/>
              </a:rPr>
              <a:t>of oriented gradients</a:t>
            </a:r>
          </a:p>
        </p:txBody>
      </p:sp>
      <p:sp>
        <p:nvSpPr>
          <p:cNvPr id="8" name="Content Placeholder 3"/>
          <p:cNvSpPr txBox="1">
            <a:spLocks/>
          </p:cNvSpPr>
          <p:nvPr/>
        </p:nvSpPr>
        <p:spPr>
          <a:xfrm>
            <a:off x="4314830" y="3038953"/>
            <a:ext cx="3665375" cy="187743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latin typeface="Times New Roman" panose="02020603050405020304" pitchFamily="18" charset="0"/>
                <a:cs typeface="Times New Roman" panose="02020603050405020304" pitchFamily="18" charset="0"/>
              </a:rPr>
              <a:t>2. SVM ( Support vector machine)</a:t>
            </a:r>
            <a:endParaRPr lang="en-US" sz="1400" dirty="0">
              <a:latin typeface="Times New Roman" panose="02020603050405020304" pitchFamily="18" charset="0"/>
              <a:cs typeface="Times New Roman" panose="02020603050405020304" pitchFamily="18" charset="0"/>
            </a:endParaRPr>
          </a:p>
        </p:txBody>
      </p:sp>
      <p:sp>
        <p:nvSpPr>
          <p:cNvPr id="9" name="Content Placeholder 3"/>
          <p:cNvSpPr txBox="1">
            <a:spLocks/>
          </p:cNvSpPr>
          <p:nvPr/>
        </p:nvSpPr>
        <p:spPr>
          <a:xfrm>
            <a:off x="617509" y="3037367"/>
            <a:ext cx="3313216" cy="18790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smtClean="0">
              <a:latin typeface="Times New Roman" panose="02020603050405020304" pitchFamily="18" charset="0"/>
              <a:cs typeface="Times New Roman" panose="02020603050405020304" pitchFamily="18" charset="0"/>
            </a:endParaRPr>
          </a:p>
          <a:p>
            <a:pPr algn="ctr"/>
            <a:r>
              <a:rPr lang="en-US" sz="2400" dirty="0" smtClean="0">
                <a:latin typeface="Times New Roman" panose="02020603050405020304" pitchFamily="18" charset="0"/>
                <a:cs typeface="Times New Roman" panose="02020603050405020304" pitchFamily="18" charset="0"/>
              </a:rPr>
              <a:t>1.Graph based image segmentation</a:t>
            </a:r>
            <a:endParaRPr lang="en-US" sz="24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cxnSp>
        <p:nvCxnSpPr>
          <p:cNvPr id="10" name="Straight Arrow Connector 9"/>
          <p:cNvCxnSpPr>
            <a:stCxn id="6" idx="2"/>
            <a:endCxn id="9" idx="0"/>
          </p:cNvCxnSpPr>
          <p:nvPr/>
        </p:nvCxnSpPr>
        <p:spPr>
          <a:xfrm flipH="1">
            <a:off x="2274117" y="2469041"/>
            <a:ext cx="3718870" cy="5683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a:off x="5992987" y="2469041"/>
            <a:ext cx="4059466" cy="569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p:cNvCxnSpPr>
          <p:nvPr/>
        </p:nvCxnSpPr>
        <p:spPr>
          <a:xfrm>
            <a:off x="5992987" y="2469041"/>
            <a:ext cx="0" cy="5683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624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731325" y="344385"/>
            <a:ext cx="6685807" cy="369332"/>
          </a:xfrm>
          <a:prstGeom prst="rect">
            <a:avLst/>
          </a:prstGeom>
          <a:noFill/>
        </p:spPr>
        <p:txBody>
          <a:bodyPr wrap="square" rtlCol="0">
            <a:spAutoFit/>
          </a:bodyPr>
          <a:lstStyle/>
          <a:p>
            <a:r>
              <a:rPr lang="en-US" b="1" dirty="0">
                <a:solidFill>
                  <a:schemeClr val="accent1">
                    <a:lumMod val="75000"/>
                  </a:schemeClr>
                </a:solidFill>
              </a:rPr>
              <a:t>Human Detection and Tracking using HOG for </a:t>
            </a:r>
            <a:r>
              <a:rPr lang="en-US" b="1" dirty="0" smtClean="0">
                <a:solidFill>
                  <a:schemeClr val="accent1">
                    <a:lumMod val="75000"/>
                  </a:schemeClr>
                </a:solidFill>
              </a:rPr>
              <a:t>Action Recognition</a:t>
            </a:r>
            <a:endParaRPr lang="en-US" b="1" dirty="0">
              <a:solidFill>
                <a:schemeClr val="accent1">
                  <a:lumMod val="75000"/>
                </a:schemeClr>
              </a:solidFill>
            </a:endParaRPr>
          </a:p>
        </p:txBody>
      </p:sp>
      <p:sp>
        <p:nvSpPr>
          <p:cNvPr id="3" name="Rectangle 2"/>
          <p:cNvSpPr/>
          <p:nvPr/>
        </p:nvSpPr>
        <p:spPr>
          <a:xfrm>
            <a:off x="878771" y="1130687"/>
            <a:ext cx="9915896" cy="646331"/>
          </a:xfrm>
          <a:prstGeom prst="rect">
            <a:avLst/>
          </a:prstGeom>
        </p:spPr>
        <p:txBody>
          <a:bodyPr wrap="square">
            <a:spAutoFit/>
          </a:bodyPr>
          <a:lstStyle/>
          <a:p>
            <a:r>
              <a:rPr lang="en-US" dirty="0"/>
              <a:t>• </a:t>
            </a:r>
            <a:r>
              <a:rPr lang="en-US" dirty="0"/>
              <a:t>Detecting human beings and recognizing actions in a video is gaining more awareness due to its broad diversity of applications</a:t>
            </a:r>
            <a:endParaRPr lang="en-US" dirty="0"/>
          </a:p>
        </p:txBody>
      </p:sp>
      <p:sp>
        <p:nvSpPr>
          <p:cNvPr id="5" name="Rectangle 4"/>
          <p:cNvSpPr/>
          <p:nvPr/>
        </p:nvSpPr>
        <p:spPr>
          <a:xfrm>
            <a:off x="878771" y="3801450"/>
            <a:ext cx="10782795" cy="2862322"/>
          </a:xfrm>
          <a:prstGeom prst="rect">
            <a:avLst/>
          </a:prstGeom>
        </p:spPr>
        <p:txBody>
          <a:bodyPr wrap="square">
            <a:spAutoFit/>
          </a:bodyPr>
          <a:lstStyle/>
          <a:p>
            <a:r>
              <a:rPr lang="en-US" dirty="0"/>
              <a:t>• </a:t>
            </a:r>
            <a:r>
              <a:rPr lang="en-US" dirty="0" smtClean="0"/>
              <a:t> </a:t>
            </a:r>
            <a:r>
              <a:rPr lang="en-US" dirty="0"/>
              <a:t>Initially, the input video is converted into frames by frame generation block</a:t>
            </a:r>
            <a:r>
              <a:rPr lang="en-US" dirty="0" smtClean="0"/>
              <a:t>.</a:t>
            </a:r>
          </a:p>
          <a:p>
            <a:endParaRPr lang="en-US" dirty="0"/>
          </a:p>
          <a:p>
            <a:r>
              <a:rPr lang="en-US" dirty="0" smtClean="0"/>
              <a:t> </a:t>
            </a:r>
            <a:r>
              <a:rPr lang="en-US" dirty="0" smtClean="0"/>
              <a:t>• </a:t>
            </a:r>
            <a:r>
              <a:rPr lang="en-US" dirty="0"/>
              <a:t>The converted each video frame undergoes segmentation; here the proposed model is using </a:t>
            </a:r>
            <a:r>
              <a:rPr lang="en-US" dirty="0" smtClean="0"/>
              <a:t>Graph based </a:t>
            </a:r>
            <a:r>
              <a:rPr lang="en-US" dirty="0"/>
              <a:t>segmentation to segment the objects. The main purpose of segmentation is to separate the humans from the background or other objects in the video frames</a:t>
            </a:r>
            <a:r>
              <a:rPr lang="en-US" dirty="0" smtClean="0"/>
              <a:t>.</a:t>
            </a:r>
          </a:p>
          <a:p>
            <a:endParaRPr lang="en-US" dirty="0"/>
          </a:p>
          <a:p>
            <a:r>
              <a:rPr lang="en-US" dirty="0"/>
              <a:t>After segmentation, the temporal tracking algorithm is used for human object detection and </a:t>
            </a:r>
            <a:r>
              <a:rPr lang="en-US" dirty="0" smtClean="0"/>
              <a:t>tracking</a:t>
            </a:r>
          </a:p>
          <a:p>
            <a:endParaRPr lang="en-US" dirty="0"/>
          </a:p>
          <a:p>
            <a:r>
              <a:rPr lang="en-US" dirty="0"/>
              <a:t>A standard feature extraction algorithm is i.e. histogram oriented gradient is considered for the extraction of the features in a video frame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53" y="1777018"/>
            <a:ext cx="8478433" cy="1895740"/>
          </a:xfrm>
          <a:prstGeom prst="rect">
            <a:avLst/>
          </a:prstGeom>
        </p:spPr>
      </p:pic>
    </p:spTree>
    <p:extLst>
      <p:ext uri="{BB962C8B-B14F-4D97-AF65-F5344CB8AC3E}">
        <p14:creationId xmlns:p14="http://schemas.microsoft.com/office/powerpoint/2010/main" val="802786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18552" y="653816"/>
            <a:ext cx="10877797" cy="923330"/>
          </a:xfrm>
          <a:prstGeom prst="rect">
            <a:avLst/>
          </a:prstGeom>
        </p:spPr>
        <p:txBody>
          <a:bodyPr wrap="square">
            <a:spAutoFit/>
          </a:bodyPr>
          <a:lstStyle/>
          <a:p>
            <a:r>
              <a:rPr lang="en-US" dirty="0"/>
              <a:t>Hierarchical </a:t>
            </a:r>
            <a:r>
              <a:rPr lang="en-US" b="1" i="1" dirty="0"/>
              <a:t>graph based segmentation </a:t>
            </a:r>
            <a:r>
              <a:rPr lang="en-US" dirty="0"/>
              <a:t>is considered for the segmentation of the human object in the video frame. It contains two important levels i.e., part level and object level. </a:t>
            </a:r>
            <a:endParaRPr lang="en-US" dirty="0" smtClean="0"/>
          </a:p>
          <a:p>
            <a:endParaRPr lang="en-US" dirty="0"/>
          </a:p>
        </p:txBody>
      </p:sp>
      <p:sp>
        <p:nvSpPr>
          <p:cNvPr id="6" name="Rectangle 5"/>
          <p:cNvSpPr/>
          <p:nvPr/>
        </p:nvSpPr>
        <p:spPr>
          <a:xfrm>
            <a:off x="318552" y="1494534"/>
            <a:ext cx="6096000" cy="1754326"/>
          </a:xfrm>
          <a:prstGeom prst="rect">
            <a:avLst/>
          </a:prstGeom>
        </p:spPr>
        <p:txBody>
          <a:bodyPr>
            <a:spAutoFit/>
          </a:bodyPr>
          <a:lstStyle/>
          <a:p>
            <a:pPr lvl="0"/>
            <a:r>
              <a:rPr lang="en-US" dirty="0">
                <a:solidFill>
                  <a:prstClr val="black"/>
                </a:solidFill>
              </a:rPr>
              <a:t>The part level segmentation is used to get colour consistent clusters on input frames. The output obtained from </a:t>
            </a:r>
            <a:r>
              <a:rPr lang="en-US" i="1" dirty="0">
                <a:solidFill>
                  <a:prstClr val="black"/>
                </a:solidFill>
              </a:rPr>
              <a:t>part level </a:t>
            </a:r>
            <a:r>
              <a:rPr lang="en-US" b="1" dirty="0">
                <a:solidFill>
                  <a:prstClr val="black"/>
                </a:solidFill>
              </a:rPr>
              <a:t>segmentation colour clusters</a:t>
            </a:r>
            <a:r>
              <a:rPr lang="en-US" dirty="0">
                <a:solidFill>
                  <a:prstClr val="black"/>
                </a:solidFill>
              </a:rPr>
              <a:t> are separated from </a:t>
            </a:r>
            <a:r>
              <a:rPr lang="en-US" i="1" dirty="0">
                <a:solidFill>
                  <a:prstClr val="black"/>
                </a:solidFill>
              </a:rPr>
              <a:t>object level segmentation</a:t>
            </a:r>
            <a:r>
              <a:rPr lang="en-US" dirty="0">
                <a:solidFill>
                  <a:prstClr val="black"/>
                </a:solidFill>
              </a:rPr>
              <a:t>. </a:t>
            </a:r>
            <a:endParaRPr lang="en-US" dirty="0" smtClean="0">
              <a:solidFill>
                <a:prstClr val="black"/>
              </a:solidFill>
            </a:endParaRPr>
          </a:p>
          <a:p>
            <a:pPr lvl="0"/>
            <a:endParaRPr lang="en-US" dirty="0">
              <a:solidFill>
                <a:prstClr val="black"/>
              </a:solidFill>
            </a:endParaRPr>
          </a:p>
          <a:p>
            <a:pPr lvl="0"/>
            <a:endParaRPr lang="en-US" dirty="0">
              <a:solidFill>
                <a:prstClr val="black"/>
              </a:solidFill>
            </a:endParaRPr>
          </a:p>
        </p:txBody>
      </p:sp>
      <p:sp>
        <p:nvSpPr>
          <p:cNvPr id="8" name="Rectangle 7"/>
          <p:cNvSpPr/>
          <p:nvPr/>
        </p:nvSpPr>
        <p:spPr>
          <a:xfrm>
            <a:off x="4684816" y="215228"/>
            <a:ext cx="2139478" cy="461665"/>
          </a:xfrm>
          <a:prstGeom prst="rect">
            <a:avLst/>
          </a:prstGeom>
        </p:spPr>
        <p:txBody>
          <a:bodyPr wrap="square">
            <a:spAutoFit/>
          </a:bodyPr>
          <a:lstStyle/>
          <a:p>
            <a:r>
              <a:rPr lang="en-US" sz="2400" b="1" dirty="0">
                <a:solidFill>
                  <a:schemeClr val="accent1"/>
                </a:solidFill>
              </a:rPr>
              <a:t>Segmentation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4251" t="7840" r="26566" b="23799"/>
          <a:stretch/>
        </p:blipFill>
        <p:spPr>
          <a:xfrm>
            <a:off x="9291636" y="1475528"/>
            <a:ext cx="2622406" cy="252941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552" y="1475528"/>
            <a:ext cx="2710847" cy="2531122"/>
          </a:xfrm>
          <a:prstGeom prst="rect">
            <a:avLst/>
          </a:prstGeom>
        </p:spPr>
      </p:pic>
      <p:sp>
        <p:nvSpPr>
          <p:cNvPr id="11" name="Rectangle 10"/>
          <p:cNvSpPr/>
          <p:nvPr/>
        </p:nvSpPr>
        <p:spPr>
          <a:xfrm>
            <a:off x="6962951" y="4148546"/>
            <a:ext cx="1781193" cy="369332"/>
          </a:xfrm>
          <a:prstGeom prst="rect">
            <a:avLst/>
          </a:prstGeom>
        </p:spPr>
        <p:txBody>
          <a:bodyPr wrap="none">
            <a:spAutoFit/>
          </a:bodyPr>
          <a:lstStyle/>
          <a:p>
            <a:r>
              <a:rPr lang="en-US" i="1" dirty="0"/>
              <a:t>Input First Frame</a:t>
            </a:r>
          </a:p>
        </p:txBody>
      </p:sp>
      <p:sp>
        <p:nvSpPr>
          <p:cNvPr id="12" name="Rectangle 11"/>
          <p:cNvSpPr/>
          <p:nvPr/>
        </p:nvSpPr>
        <p:spPr>
          <a:xfrm>
            <a:off x="9790063" y="4131416"/>
            <a:ext cx="2123979" cy="646331"/>
          </a:xfrm>
          <a:prstGeom prst="rect">
            <a:avLst/>
          </a:prstGeom>
        </p:spPr>
        <p:txBody>
          <a:bodyPr wrap="none">
            <a:spAutoFit/>
          </a:bodyPr>
          <a:lstStyle/>
          <a:p>
            <a:r>
              <a:rPr lang="en-US" i="1" dirty="0" smtClean="0"/>
              <a:t>Output of </a:t>
            </a:r>
            <a:r>
              <a:rPr lang="en-US" i="1" dirty="0"/>
              <a:t>Part Level </a:t>
            </a:r>
            <a:endParaRPr lang="en-US" i="1" dirty="0" smtClean="0"/>
          </a:p>
          <a:p>
            <a:r>
              <a:rPr lang="en-US" i="1" dirty="0" smtClean="0"/>
              <a:t>Segmentation</a:t>
            </a:r>
            <a:endParaRPr lang="en-US" i="1"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45" y="4210486"/>
            <a:ext cx="2873629" cy="2298903"/>
          </a:xfrm>
          <a:prstGeom prst="rect">
            <a:avLst/>
          </a:prstGeom>
        </p:spPr>
      </p:pic>
      <p:sp>
        <p:nvSpPr>
          <p:cNvPr id="16" name="Rectangle 15"/>
          <p:cNvSpPr/>
          <p:nvPr/>
        </p:nvSpPr>
        <p:spPr>
          <a:xfrm>
            <a:off x="134142" y="6488668"/>
            <a:ext cx="3472233" cy="369332"/>
          </a:xfrm>
          <a:prstGeom prst="rect">
            <a:avLst/>
          </a:prstGeom>
        </p:spPr>
        <p:txBody>
          <a:bodyPr wrap="none">
            <a:spAutoFit/>
          </a:bodyPr>
          <a:lstStyle/>
          <a:p>
            <a:r>
              <a:rPr lang="en-US" i="1" dirty="0"/>
              <a:t>graph based segmentation method</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389" y="4333212"/>
            <a:ext cx="2564179" cy="2080253"/>
          </a:xfrm>
          <a:prstGeom prst="rect">
            <a:avLst/>
          </a:prstGeom>
        </p:spPr>
      </p:pic>
      <p:sp>
        <p:nvSpPr>
          <p:cNvPr id="18" name="Rectangle 17"/>
          <p:cNvSpPr/>
          <p:nvPr/>
        </p:nvSpPr>
        <p:spPr>
          <a:xfrm>
            <a:off x="4152976" y="6482154"/>
            <a:ext cx="2395592" cy="369332"/>
          </a:xfrm>
          <a:prstGeom prst="rect">
            <a:avLst/>
          </a:prstGeom>
        </p:spPr>
        <p:txBody>
          <a:bodyPr wrap="none">
            <a:spAutoFit/>
          </a:bodyPr>
          <a:lstStyle/>
          <a:p>
            <a:r>
              <a:rPr lang="en-US" i="1" dirty="0" smtClean="0"/>
              <a:t>Support vector mechine</a:t>
            </a:r>
            <a:endParaRPr lang="en-US" i="1" dirty="0"/>
          </a:p>
        </p:txBody>
      </p:sp>
      <p:sp>
        <p:nvSpPr>
          <p:cNvPr id="19" name="Rectangle 18"/>
          <p:cNvSpPr/>
          <p:nvPr/>
        </p:nvSpPr>
        <p:spPr>
          <a:xfrm>
            <a:off x="259074" y="2906543"/>
            <a:ext cx="6096000" cy="923330"/>
          </a:xfrm>
          <a:prstGeom prst="rect">
            <a:avLst/>
          </a:prstGeom>
        </p:spPr>
        <p:txBody>
          <a:bodyPr>
            <a:spAutoFit/>
          </a:bodyPr>
          <a:lstStyle/>
          <a:p>
            <a:pPr lvl="0"/>
            <a:r>
              <a:rPr lang="en-US" dirty="0">
                <a:solidFill>
                  <a:prstClr val="black"/>
                </a:solidFill>
              </a:rPr>
              <a:t>Each cluster’s Gabor features are computed and passed to the </a:t>
            </a:r>
            <a:r>
              <a:rPr lang="en-US" b="1" i="1" dirty="0">
                <a:solidFill>
                  <a:prstClr val="black"/>
                </a:solidFill>
              </a:rPr>
              <a:t>SVM classifier</a:t>
            </a:r>
            <a:r>
              <a:rPr lang="en-US" dirty="0">
                <a:solidFill>
                  <a:prstClr val="black"/>
                </a:solidFill>
              </a:rPr>
              <a:t>. These features will be trained by SVM to classify the input clusters as human or non-human</a:t>
            </a:r>
            <a:endParaRPr lang="en-US" dirty="0">
              <a:solidFill>
                <a:prstClr val="black"/>
              </a:solidFill>
            </a:endParaRPr>
          </a:p>
        </p:txBody>
      </p:sp>
    </p:spTree>
    <p:extLst>
      <p:ext uri="{BB962C8B-B14F-4D97-AF65-F5344CB8AC3E}">
        <p14:creationId xmlns:p14="http://schemas.microsoft.com/office/powerpoint/2010/main" val="86080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003207" y="97373"/>
            <a:ext cx="2964273" cy="461665"/>
          </a:xfrm>
          <a:prstGeom prst="rect">
            <a:avLst/>
          </a:prstGeom>
        </p:spPr>
        <p:txBody>
          <a:bodyPr wrap="none">
            <a:spAutoFit/>
          </a:bodyPr>
          <a:lstStyle/>
          <a:p>
            <a:r>
              <a:rPr lang="en-US" sz="2400" b="1" dirty="0" smtClean="0">
                <a:solidFill>
                  <a:schemeClr val="accent1"/>
                </a:solidFill>
              </a:rPr>
              <a:t>Graph </a:t>
            </a:r>
            <a:r>
              <a:rPr lang="en-US" sz="2400" b="1" dirty="0">
                <a:solidFill>
                  <a:schemeClr val="accent1"/>
                </a:solidFill>
              </a:rPr>
              <a:t>based segment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789" y="1337505"/>
            <a:ext cx="6025338" cy="4215740"/>
          </a:xfrm>
          <a:prstGeom prst="rect">
            <a:avLst/>
          </a:prstGeom>
        </p:spPr>
      </p:pic>
      <p:sp>
        <p:nvSpPr>
          <p:cNvPr id="6" name="Rectangle 5"/>
          <p:cNvSpPr/>
          <p:nvPr/>
        </p:nvSpPr>
        <p:spPr>
          <a:xfrm>
            <a:off x="1004581" y="625106"/>
            <a:ext cx="10858868" cy="646331"/>
          </a:xfrm>
          <a:prstGeom prst="rect">
            <a:avLst/>
          </a:prstGeom>
        </p:spPr>
        <p:txBody>
          <a:bodyPr wrap="square">
            <a:spAutoFit/>
          </a:bodyPr>
          <a:lstStyle/>
          <a:p>
            <a:r>
              <a:rPr lang="en-US" dirty="0">
                <a:solidFill>
                  <a:srgbClr val="222222"/>
                </a:solidFill>
                <a:latin typeface="arial" panose="020B0604020202020204" pitchFamily="34" charset="0"/>
              </a:rPr>
              <a:t>For </a:t>
            </a:r>
            <a:r>
              <a:rPr lang="en-US" b="1" dirty="0">
                <a:solidFill>
                  <a:srgbClr val="222222"/>
                </a:solidFill>
                <a:latin typeface="arial" panose="020B0604020202020204" pitchFamily="34" charset="0"/>
              </a:rPr>
              <a:t>image segmentation</a:t>
            </a:r>
            <a:r>
              <a:rPr lang="en-US" dirty="0">
                <a:solidFill>
                  <a:srgbClr val="222222"/>
                </a:solidFill>
                <a:latin typeface="arial" panose="020B0604020202020204" pitchFamily="34" charset="0"/>
              </a:rPr>
              <a:t> the edge weights in the </a:t>
            </a:r>
            <a:r>
              <a:rPr lang="en-US" b="1" dirty="0">
                <a:solidFill>
                  <a:srgbClr val="222222"/>
                </a:solidFill>
                <a:latin typeface="arial" panose="020B0604020202020204" pitchFamily="34" charset="0"/>
              </a:rPr>
              <a:t>graph</a:t>
            </a:r>
            <a:r>
              <a:rPr lang="en-US" dirty="0">
                <a:solidFill>
                  <a:srgbClr val="222222"/>
                </a:solidFill>
                <a:latin typeface="arial" panose="020B0604020202020204" pitchFamily="34" charset="0"/>
              </a:rPr>
              <a:t> are </a:t>
            </a:r>
            <a:r>
              <a:rPr lang="en-US" b="1" dirty="0">
                <a:solidFill>
                  <a:srgbClr val="222222"/>
                </a:solidFill>
                <a:latin typeface="arial" panose="020B0604020202020204" pitchFamily="34" charset="0"/>
              </a:rPr>
              <a:t>based</a:t>
            </a:r>
            <a:r>
              <a:rPr lang="en-US" dirty="0">
                <a:solidFill>
                  <a:srgbClr val="222222"/>
                </a:solidFill>
                <a:latin typeface="arial" panose="020B0604020202020204" pitchFamily="34" charset="0"/>
              </a:rPr>
              <a:t> on the differences between pixel intensities, whereas for point clustering the weights </a:t>
            </a:r>
            <a:r>
              <a:rPr lang="en-US" dirty="0" smtClean="0">
                <a:solidFill>
                  <a:srgbClr val="222222"/>
                </a:solidFill>
                <a:latin typeface="arial" panose="020B0604020202020204" pitchFamily="34" charset="0"/>
              </a:rPr>
              <a:t>are based</a:t>
            </a:r>
            <a:r>
              <a:rPr lang="en-US" dirty="0">
                <a:solidFill>
                  <a:srgbClr val="222222"/>
                </a:solidFill>
                <a:latin typeface="arial" panose="020B0604020202020204" pitchFamily="34" charset="0"/>
              </a:rPr>
              <a:t> on distances between points.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4" y="1566440"/>
            <a:ext cx="5466522" cy="3220278"/>
          </a:xfrm>
          <a:prstGeom prst="rect">
            <a:avLst/>
          </a:prstGeom>
        </p:spPr>
      </p:pic>
      <p:sp>
        <p:nvSpPr>
          <p:cNvPr id="9" name="Rectangle 8"/>
          <p:cNvSpPr/>
          <p:nvPr/>
        </p:nvSpPr>
        <p:spPr>
          <a:xfrm>
            <a:off x="1219595" y="6459767"/>
            <a:ext cx="3351623" cy="369332"/>
          </a:xfrm>
          <a:prstGeom prst="rect">
            <a:avLst/>
          </a:prstGeom>
        </p:spPr>
        <p:txBody>
          <a:bodyPr wrap="none">
            <a:spAutoFit/>
          </a:bodyPr>
          <a:lstStyle/>
          <a:p>
            <a:r>
              <a:rPr lang="en-US" i="1" dirty="0"/>
              <a:t>Graph based </a:t>
            </a:r>
            <a:r>
              <a:rPr lang="en-US" i="1" dirty="0" smtClean="0"/>
              <a:t>image segmentation</a:t>
            </a:r>
            <a:endParaRPr lang="en-US" i="1" dirty="0"/>
          </a:p>
        </p:txBody>
      </p:sp>
      <p:sp>
        <p:nvSpPr>
          <p:cNvPr id="10" name="Rectangle 9"/>
          <p:cNvSpPr/>
          <p:nvPr/>
        </p:nvSpPr>
        <p:spPr>
          <a:xfrm>
            <a:off x="7685902" y="5266387"/>
            <a:ext cx="3893438" cy="369332"/>
          </a:xfrm>
          <a:prstGeom prst="rect">
            <a:avLst/>
          </a:prstGeom>
        </p:spPr>
        <p:txBody>
          <a:bodyPr wrap="none">
            <a:spAutoFit/>
          </a:bodyPr>
          <a:lstStyle/>
          <a:p>
            <a:r>
              <a:rPr lang="en-US" i="1" dirty="0"/>
              <a:t>Graph based image </a:t>
            </a:r>
            <a:r>
              <a:rPr lang="en-US" i="1" dirty="0" smtClean="0"/>
              <a:t>segmentation chart</a:t>
            </a:r>
            <a:endParaRPr lang="en-US" i="1"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07" y="4899538"/>
            <a:ext cx="4215600" cy="1472361"/>
          </a:xfrm>
          <a:prstGeom prst="rect">
            <a:avLst/>
          </a:prstGeom>
        </p:spPr>
      </p:pic>
    </p:spTree>
    <p:extLst>
      <p:ext uri="{BB962C8B-B14F-4D97-AF65-F5344CB8AC3E}">
        <p14:creationId xmlns:p14="http://schemas.microsoft.com/office/powerpoint/2010/main" val="403833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003207" y="97373"/>
            <a:ext cx="2964273" cy="461665"/>
          </a:xfrm>
          <a:prstGeom prst="rect">
            <a:avLst/>
          </a:prstGeom>
        </p:spPr>
        <p:txBody>
          <a:bodyPr wrap="none">
            <a:spAutoFit/>
          </a:bodyPr>
          <a:lstStyle/>
          <a:p>
            <a:r>
              <a:rPr lang="en-US" sz="2400" b="1" dirty="0" smtClean="0">
                <a:solidFill>
                  <a:schemeClr val="accent1"/>
                </a:solidFill>
              </a:rPr>
              <a:t>Graph </a:t>
            </a:r>
            <a:r>
              <a:rPr lang="en-US" sz="2400" b="1" dirty="0">
                <a:solidFill>
                  <a:schemeClr val="accent1"/>
                </a:solidFill>
              </a:rPr>
              <a:t>based segment</a:t>
            </a:r>
          </a:p>
        </p:txBody>
      </p:sp>
      <p:pic>
        <p:nvPicPr>
          <p:cNvPr id="3" name="Picture 2"/>
          <p:cNvPicPr>
            <a:picLocks noChangeAspect="1"/>
          </p:cNvPicPr>
          <p:nvPr/>
        </p:nvPicPr>
        <p:blipFill rotWithShape="1">
          <a:blip r:embed="rId2"/>
          <a:srcRect t="26493"/>
          <a:stretch/>
        </p:blipFill>
        <p:spPr>
          <a:xfrm>
            <a:off x="5342075" y="1903849"/>
            <a:ext cx="6849925" cy="3776354"/>
          </a:xfrm>
          <a:prstGeom prst="rect">
            <a:avLst/>
          </a:prstGeom>
          <a:effectLst>
            <a:outerShdw dist="50800" dir="5400000" sx="1000" sy="1000" algn="ctr" rotWithShape="0">
              <a:srgbClr val="000000">
                <a:alpha val="43137"/>
              </a:srgbClr>
            </a:outerShdw>
            <a:softEdge rad="88900"/>
          </a:effectLst>
        </p:spPr>
      </p:pic>
      <p:sp>
        <p:nvSpPr>
          <p:cNvPr id="4" name="Rectangle 3"/>
          <p:cNvSpPr/>
          <p:nvPr/>
        </p:nvSpPr>
        <p:spPr>
          <a:xfrm>
            <a:off x="285007" y="908278"/>
            <a:ext cx="11305309" cy="646331"/>
          </a:xfrm>
          <a:prstGeom prst="rect">
            <a:avLst/>
          </a:prstGeom>
        </p:spPr>
        <p:txBody>
          <a:bodyPr wrap="square">
            <a:spAutoFit/>
          </a:bodyPr>
          <a:lstStyle/>
          <a:p>
            <a:r>
              <a:rPr lang="en-US" dirty="0"/>
              <a:t>Let G = (V, E) be an undirected graph with vertices vi ∈ V , the set of elements to be segmented, </a:t>
            </a:r>
            <a:r>
              <a:rPr lang="en-US" dirty="0" smtClean="0"/>
              <a:t>and </a:t>
            </a:r>
            <a:r>
              <a:rPr lang="en-US" dirty="0"/>
              <a:t>edges (vi , vj ) ∈ E corresponding to pairs of neighboring vertices. Each edge (vi , vj ) ∈ E has a corresponding weight w((vi , vj )), </a:t>
            </a:r>
            <a:endParaRPr lang="en-US" dirty="0" smtClean="0"/>
          </a:p>
        </p:txBody>
      </p:sp>
      <p:sp>
        <p:nvSpPr>
          <p:cNvPr id="5" name="Rectangle 4"/>
          <p:cNvSpPr/>
          <p:nvPr/>
        </p:nvSpPr>
        <p:spPr>
          <a:xfrm>
            <a:off x="6241597" y="4681248"/>
            <a:ext cx="1081258" cy="369332"/>
          </a:xfrm>
          <a:prstGeom prst="rect">
            <a:avLst/>
          </a:prstGeom>
        </p:spPr>
        <p:txBody>
          <a:bodyPr wrap="none">
            <a:spAutoFit/>
          </a:bodyPr>
          <a:lstStyle/>
          <a:p>
            <a:r>
              <a:rPr lang="en-US" i="1" dirty="0"/>
              <a:t>G = (V, E) </a:t>
            </a:r>
          </a:p>
        </p:txBody>
      </p:sp>
      <p:sp>
        <p:nvSpPr>
          <p:cNvPr id="6" name="Rectangle 5"/>
          <p:cNvSpPr/>
          <p:nvPr/>
        </p:nvSpPr>
        <p:spPr>
          <a:xfrm>
            <a:off x="186047" y="2104279"/>
            <a:ext cx="5156028" cy="2862322"/>
          </a:xfrm>
          <a:prstGeom prst="rect">
            <a:avLst/>
          </a:prstGeom>
        </p:spPr>
        <p:txBody>
          <a:bodyPr wrap="square">
            <a:spAutoFit/>
          </a:bodyPr>
          <a:lstStyle/>
          <a:p>
            <a:r>
              <a:rPr lang="en-US" dirty="0"/>
              <a:t>which is a non-negative measure of the dissimilarity between neighboring elements vi and vj </a:t>
            </a:r>
            <a:r>
              <a:rPr lang="en-US" dirty="0" smtClean="0"/>
              <a:t>.</a:t>
            </a:r>
          </a:p>
          <a:p>
            <a:endParaRPr lang="en-US" dirty="0"/>
          </a:p>
          <a:p>
            <a:r>
              <a:rPr lang="en-US" dirty="0" smtClean="0"/>
              <a:t>In </a:t>
            </a:r>
            <a:r>
              <a:rPr lang="en-US" dirty="0"/>
              <a:t>the case of image segmentation, the elements in V are pixels and the weight of an edge is some measure of the dissimilarity between the two pixels connected by that </a:t>
            </a:r>
            <a:r>
              <a:rPr lang="en-US" dirty="0" smtClean="0"/>
              <a:t>edge</a:t>
            </a:r>
            <a:endParaRPr lang="en-US" dirty="0"/>
          </a:p>
          <a:p>
            <a:endParaRPr lang="en-US" dirty="0"/>
          </a:p>
          <a:p>
            <a:r>
              <a:rPr lang="en-US" dirty="0" smtClean="0"/>
              <a:t>(</a:t>
            </a:r>
            <a:r>
              <a:rPr lang="en-US" dirty="0"/>
              <a:t>e.g., the difference in intensity, color, motion, location or some other local attribute).</a:t>
            </a:r>
            <a:endParaRPr lang="en-US" dirty="0"/>
          </a:p>
        </p:txBody>
      </p:sp>
      <p:pic>
        <p:nvPicPr>
          <p:cNvPr id="7" name="Picture 6"/>
          <p:cNvPicPr>
            <a:picLocks noChangeAspect="1"/>
          </p:cNvPicPr>
          <p:nvPr/>
        </p:nvPicPr>
        <p:blipFill rotWithShape="1">
          <a:blip r:embed="rId3"/>
          <a:srcRect l="39698" t="34459" r="27705" b="34996"/>
          <a:stretch/>
        </p:blipFill>
        <p:spPr>
          <a:xfrm>
            <a:off x="5817356" y="5190953"/>
            <a:ext cx="1929740" cy="1356151"/>
          </a:xfrm>
          <a:prstGeom prst="rect">
            <a:avLst/>
          </a:prstGeom>
          <a:effectLst>
            <a:softEdge rad="38100"/>
          </a:effectLst>
        </p:spPr>
      </p:pic>
      <p:pic>
        <p:nvPicPr>
          <p:cNvPr id="8" name="Picture 7"/>
          <p:cNvPicPr>
            <a:picLocks noChangeAspect="1"/>
          </p:cNvPicPr>
          <p:nvPr/>
        </p:nvPicPr>
        <p:blipFill rotWithShape="1">
          <a:blip r:embed="rId3"/>
          <a:srcRect l="39698" t="63945" r="27705" b="5500"/>
          <a:stretch/>
        </p:blipFill>
        <p:spPr>
          <a:xfrm>
            <a:off x="8222377" y="5182818"/>
            <a:ext cx="1929740" cy="1356564"/>
          </a:xfrm>
          <a:prstGeom prst="rect">
            <a:avLst/>
          </a:prstGeom>
          <a:effectLst>
            <a:softEdge rad="38100"/>
          </a:effectLst>
        </p:spPr>
      </p:pic>
      <p:sp>
        <p:nvSpPr>
          <p:cNvPr id="9" name="Rectangle 8"/>
          <p:cNvSpPr/>
          <p:nvPr/>
        </p:nvSpPr>
        <p:spPr>
          <a:xfrm>
            <a:off x="6078499" y="6488668"/>
            <a:ext cx="1681871" cy="338554"/>
          </a:xfrm>
          <a:prstGeom prst="rect">
            <a:avLst/>
          </a:prstGeom>
        </p:spPr>
        <p:txBody>
          <a:bodyPr wrap="none">
            <a:spAutoFit/>
          </a:bodyPr>
          <a:lstStyle/>
          <a:p>
            <a:r>
              <a:rPr lang="en-US" sz="1600" i="1" dirty="0" smtClean="0"/>
              <a:t>N4 neighborhood </a:t>
            </a:r>
            <a:endParaRPr lang="en-US" sz="1600" i="1" dirty="0"/>
          </a:p>
        </p:txBody>
      </p:sp>
      <p:sp>
        <p:nvSpPr>
          <p:cNvPr id="11" name="Rectangle 10"/>
          <p:cNvSpPr/>
          <p:nvPr/>
        </p:nvSpPr>
        <p:spPr>
          <a:xfrm>
            <a:off x="8346311" y="6488357"/>
            <a:ext cx="1681871" cy="338554"/>
          </a:xfrm>
          <a:prstGeom prst="rect">
            <a:avLst/>
          </a:prstGeom>
        </p:spPr>
        <p:txBody>
          <a:bodyPr wrap="none">
            <a:spAutoFit/>
          </a:bodyPr>
          <a:lstStyle/>
          <a:p>
            <a:r>
              <a:rPr lang="en-US" sz="1600" i="1" dirty="0" smtClean="0"/>
              <a:t>N8 neighborhood </a:t>
            </a:r>
            <a:endParaRPr lang="en-US" sz="1600" i="1"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6384"/>
          <a:stretch/>
        </p:blipFill>
        <p:spPr>
          <a:xfrm>
            <a:off x="720152" y="5050580"/>
            <a:ext cx="3481562" cy="1354300"/>
          </a:xfrm>
          <a:prstGeom prst="rect">
            <a:avLst/>
          </a:prstGeom>
        </p:spPr>
      </p:pic>
      <p:sp>
        <p:nvSpPr>
          <p:cNvPr id="14" name="Rectangle 13"/>
          <p:cNvSpPr/>
          <p:nvPr/>
        </p:nvSpPr>
        <p:spPr>
          <a:xfrm>
            <a:off x="1018403" y="6457579"/>
            <a:ext cx="1936236" cy="338554"/>
          </a:xfrm>
          <a:prstGeom prst="rect">
            <a:avLst/>
          </a:prstGeom>
        </p:spPr>
        <p:txBody>
          <a:bodyPr wrap="none">
            <a:spAutoFit/>
          </a:bodyPr>
          <a:lstStyle/>
          <a:p>
            <a:r>
              <a:rPr lang="en-US" sz="1600" i="1" dirty="0" smtClean="0"/>
              <a:t>Edge value(E) finding</a:t>
            </a:r>
            <a:endParaRPr lang="en-US" sz="1600" i="1" dirty="0"/>
          </a:p>
        </p:txBody>
      </p:sp>
    </p:spTree>
    <p:extLst>
      <p:ext uri="{BB962C8B-B14F-4D97-AF65-F5344CB8AC3E}">
        <p14:creationId xmlns:p14="http://schemas.microsoft.com/office/powerpoint/2010/main" val="3756721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710" t="50390" r="47965" b="3377"/>
          <a:stretch/>
        </p:blipFill>
        <p:spPr>
          <a:xfrm>
            <a:off x="5003207" y="2620075"/>
            <a:ext cx="4144489" cy="3170711"/>
          </a:xfrm>
          <a:prstGeom prst="rect">
            <a:avLst/>
          </a:prstGeom>
        </p:spPr>
      </p:pic>
      <p:sp>
        <p:nvSpPr>
          <p:cNvPr id="3" name="Rectangle 2"/>
          <p:cNvSpPr/>
          <p:nvPr/>
        </p:nvSpPr>
        <p:spPr>
          <a:xfrm>
            <a:off x="285007" y="908278"/>
            <a:ext cx="11305309" cy="1200329"/>
          </a:xfrm>
          <a:prstGeom prst="rect">
            <a:avLst/>
          </a:prstGeom>
        </p:spPr>
        <p:txBody>
          <a:bodyPr wrap="square">
            <a:spAutoFit/>
          </a:bodyPr>
          <a:lstStyle/>
          <a:p>
            <a:r>
              <a:rPr lang="en-US" dirty="0" smtClean="0"/>
              <a:t>Prtition the vertex set V of a graph into component C1 C2 </a:t>
            </a:r>
          </a:p>
          <a:p>
            <a:endParaRPr lang="en-US" dirty="0"/>
          </a:p>
          <a:p>
            <a:r>
              <a:rPr lang="en-US" dirty="0" smtClean="0"/>
              <a:t>Edge between two component shoud have </a:t>
            </a:r>
            <a:r>
              <a:rPr lang="en-US" b="1" i="1" dirty="0" smtClean="0"/>
              <a:t>lower</a:t>
            </a:r>
            <a:r>
              <a:rPr lang="en-US" b="1" dirty="0" smtClean="0"/>
              <a:t> </a:t>
            </a:r>
            <a:r>
              <a:rPr lang="en-US" dirty="0" smtClean="0"/>
              <a:t>weights.</a:t>
            </a:r>
          </a:p>
          <a:p>
            <a:r>
              <a:rPr lang="en-US" dirty="0" smtClean="0"/>
              <a:t>Edge between vertices accross different components should have </a:t>
            </a:r>
            <a:r>
              <a:rPr lang="en-US" b="1" i="1" dirty="0" smtClean="0"/>
              <a:t>highrer</a:t>
            </a:r>
            <a:r>
              <a:rPr lang="en-US" dirty="0" smtClean="0"/>
              <a:t> weights.</a:t>
            </a:r>
          </a:p>
        </p:txBody>
      </p:sp>
      <p:sp>
        <p:nvSpPr>
          <p:cNvPr id="4" name="Rectangle 3"/>
          <p:cNvSpPr/>
          <p:nvPr/>
        </p:nvSpPr>
        <p:spPr>
          <a:xfrm>
            <a:off x="5003207" y="97373"/>
            <a:ext cx="2964273" cy="461665"/>
          </a:xfrm>
          <a:prstGeom prst="rect">
            <a:avLst/>
          </a:prstGeom>
        </p:spPr>
        <p:txBody>
          <a:bodyPr wrap="none">
            <a:spAutoFit/>
          </a:bodyPr>
          <a:lstStyle/>
          <a:p>
            <a:r>
              <a:rPr lang="en-US" sz="2400" b="1" dirty="0" smtClean="0">
                <a:solidFill>
                  <a:schemeClr val="accent1"/>
                </a:solidFill>
              </a:rPr>
              <a:t>Graph </a:t>
            </a:r>
            <a:r>
              <a:rPr lang="en-US" sz="2400" b="1" dirty="0">
                <a:solidFill>
                  <a:schemeClr val="accent1"/>
                </a:solidFill>
              </a:rPr>
              <a:t>based segment</a:t>
            </a:r>
          </a:p>
        </p:txBody>
      </p:sp>
      <p:pic>
        <p:nvPicPr>
          <p:cNvPr id="6" name="Picture 5"/>
          <p:cNvPicPr>
            <a:picLocks noChangeAspect="1"/>
          </p:cNvPicPr>
          <p:nvPr/>
        </p:nvPicPr>
        <p:blipFill rotWithShape="1">
          <a:blip r:embed="rId3"/>
          <a:srcRect l="8453" t="51392" r="49314" b="5259"/>
          <a:stretch/>
        </p:blipFill>
        <p:spPr>
          <a:xfrm>
            <a:off x="620748" y="2531646"/>
            <a:ext cx="4177863" cy="3216166"/>
          </a:xfrm>
          <a:prstGeom prst="rect">
            <a:avLst/>
          </a:prstGeom>
        </p:spPr>
      </p:pic>
      <p:sp>
        <p:nvSpPr>
          <p:cNvPr id="7" name="Rectangle 6"/>
          <p:cNvSpPr/>
          <p:nvPr/>
        </p:nvSpPr>
        <p:spPr>
          <a:xfrm>
            <a:off x="4225388" y="6004719"/>
            <a:ext cx="2652073" cy="369332"/>
          </a:xfrm>
          <a:prstGeom prst="rect">
            <a:avLst/>
          </a:prstGeom>
        </p:spPr>
        <p:txBody>
          <a:bodyPr wrap="none">
            <a:spAutoFit/>
          </a:bodyPr>
          <a:lstStyle/>
          <a:p>
            <a:r>
              <a:rPr lang="en-US" i="1" dirty="0"/>
              <a:t>Segmentation formulation</a:t>
            </a:r>
          </a:p>
        </p:txBody>
      </p:sp>
    </p:spTree>
    <p:extLst>
      <p:ext uri="{BB962C8B-B14F-4D97-AF65-F5344CB8AC3E}">
        <p14:creationId xmlns:p14="http://schemas.microsoft.com/office/powerpoint/2010/main" val="2906616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2148</TotalTime>
  <Words>981</Words>
  <Application>Microsoft Office PowerPoint</Application>
  <PresentationFormat>Widescreen</PresentationFormat>
  <Paragraphs>142</Paragraphs>
  <Slides>30</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vt:lpstr>
      <vt:lpstr>Bahnschrift Light</vt:lpstr>
      <vt:lpstr>Calibri</vt:lpstr>
      <vt:lpstr>Calibri Light</vt:lpstr>
      <vt:lpstr>Corbel</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Shahidul Islam</dc:creator>
  <cp:lastModifiedBy>Md. Shahidul Islam</cp:lastModifiedBy>
  <cp:revision>291</cp:revision>
  <dcterms:created xsi:type="dcterms:W3CDTF">2018-01-18T10:20:44Z</dcterms:created>
  <dcterms:modified xsi:type="dcterms:W3CDTF">2019-08-26T07:01:23Z</dcterms:modified>
</cp:coreProperties>
</file>